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2" r:id="rId1"/>
  </p:sldMasterIdLst>
  <p:notesMasterIdLst>
    <p:notesMasterId r:id="rId14"/>
  </p:notesMasterIdLst>
  <p:handoutMasterIdLst>
    <p:handoutMasterId r:id="rId15"/>
  </p:handoutMasterIdLst>
  <p:sldIdLst>
    <p:sldId id="836" r:id="rId2"/>
    <p:sldId id="842" r:id="rId3"/>
    <p:sldId id="839" r:id="rId4"/>
    <p:sldId id="840" r:id="rId5"/>
    <p:sldId id="844" r:id="rId6"/>
    <p:sldId id="853" r:id="rId7"/>
    <p:sldId id="854" r:id="rId8"/>
    <p:sldId id="855" r:id="rId9"/>
    <p:sldId id="856" r:id="rId10"/>
    <p:sldId id="857" r:id="rId11"/>
    <p:sldId id="858" r:id="rId12"/>
    <p:sldId id="861" r:id="rId13"/>
  </p:sldIdLst>
  <p:sldSz cx="9144000" cy="6858000" type="screen4x3"/>
  <p:notesSz cx="6781800" cy="98552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FFFFCC"/>
    <a:srgbClr val="CCFFCC"/>
    <a:srgbClr val="006C30"/>
    <a:srgbClr val="DDDDDD"/>
    <a:srgbClr val="FF9999"/>
    <a:srgbClr val="FFCC99"/>
    <a:srgbClr val="F38A79"/>
    <a:srgbClr val="99FF66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gitternetz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91" autoAdjust="0"/>
    <p:restoredTop sz="79348" autoAdjust="0"/>
  </p:normalViewPr>
  <p:slideViewPr>
    <p:cSldViewPr>
      <p:cViewPr>
        <p:scale>
          <a:sx n="140" d="100"/>
          <a:sy n="140" d="100"/>
        </p:scale>
        <p:origin x="-2120" y="-184"/>
      </p:cViewPr>
      <p:guideLst>
        <p:guide orient="horz" pos="4042"/>
        <p:guide pos="113"/>
      </p:guideLst>
    </p:cSldViewPr>
  </p:slideViewPr>
  <p:outlineViewPr>
    <p:cViewPr>
      <p:scale>
        <a:sx n="33" d="100"/>
        <a:sy n="33" d="100"/>
      </p:scale>
      <p:origin x="0" y="13272"/>
    </p:cViewPr>
  </p:outlineViewPr>
  <p:notesTextViewPr>
    <p:cViewPr>
      <p:scale>
        <a:sx n="140" d="100"/>
        <a:sy n="140" d="100"/>
      </p:scale>
      <p:origin x="0" y="1656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3420" y="-96"/>
      </p:cViewPr>
      <p:guideLst>
        <p:guide orient="horz" pos="3103"/>
        <p:guide pos="2135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8648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1.png>
</file>

<file path=ppt/media/image19.jpg>
</file>

<file path=ppt/media/image4.pn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>
            <a:lvl1pPr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endParaRPr lang="de-DE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1751" y="3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>
            <a:lvl1pPr algn="r"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fld id="{4C476B9A-09E8-F547-B409-8F77FB8D3140}" type="datetime1">
              <a:rPr lang="de-DE" smtClean="0"/>
              <a:t>06.07.14</a:t>
            </a:fld>
            <a:endParaRPr lang="de-DE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39775"/>
            <a:ext cx="4927600" cy="3695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681539"/>
            <a:ext cx="4972050" cy="122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 dirty="0" smtClean="0"/>
              <a:t>Mastertextformat bearbeiten</a:t>
            </a:r>
          </a:p>
          <a:p>
            <a:pPr lvl="1"/>
            <a:r>
              <a:rPr lang="de-DE" noProof="0" dirty="0" smtClean="0"/>
              <a:t>Zweite Ebene</a:t>
            </a:r>
          </a:p>
          <a:p>
            <a:pPr lvl="2"/>
            <a:r>
              <a:rPr lang="de-DE" noProof="0" dirty="0" smtClean="0"/>
              <a:t>Dritte Ebene</a:t>
            </a:r>
          </a:p>
          <a:p>
            <a:pPr lvl="3"/>
            <a:r>
              <a:rPr lang="de-DE" noProof="0" dirty="0" smtClean="0"/>
              <a:t>Vierte Ebene</a:t>
            </a:r>
          </a:p>
          <a:p>
            <a:pPr lvl="4"/>
            <a:r>
              <a:rPr lang="de-DE" noProof="0" dirty="0" smtClean="0"/>
              <a:t>Fünfte Ebene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580564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b" anchorCtr="0" compatLnSpc="1">
            <a:prstTxWarp prst="textNoShape">
              <a:avLst/>
            </a:prstTxWarp>
            <a:spAutoFit/>
          </a:bodyPr>
          <a:lstStyle>
            <a:lvl1pPr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endParaRPr lang="de-DE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1751" y="9580564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b" anchorCtr="0" compatLnSpc="1">
            <a:prstTxWarp prst="textNoShape">
              <a:avLst/>
            </a:prstTxWarp>
            <a:spAutoFit/>
          </a:bodyPr>
          <a:lstStyle>
            <a:lvl1pPr algn="r"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fld id="{87E9C61A-9B5E-4580-98DD-1AC874081FF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6926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dirty="0" smtClean="0"/>
              <a:t>Vorstellung</a:t>
            </a:r>
            <a:endParaRPr lang="de-DE" dirty="0"/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Titel erklären:</a:t>
            </a:r>
            <a:r>
              <a:rPr lang="de-DE" dirty="0" smtClean="0"/>
              <a:t> „Was mache ich in meiner Arbeit?“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Pi-Cluster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smtClean="0"/>
              <a:t>Skalierungsverhalten 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smtClean="0"/>
              <a:t>HPC-Benchmarks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853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b="1" dirty="0" smtClean="0"/>
              <a:t>Erwartete Ergebnisse:</a:t>
            </a:r>
            <a:endParaRPr lang="de-DE" b="1" baseline="0" dirty="0" smtClean="0"/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Ausführungsrate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 </a:t>
            </a:r>
            <a:r>
              <a:rPr lang="de-DE" dirty="0" smtClean="0"/>
              <a:t>(für </a:t>
            </a:r>
            <a:r>
              <a:rPr lang="de-DE" dirty="0" err="1" smtClean="0"/>
              <a:t>n</a:t>
            </a:r>
            <a:r>
              <a:rPr lang="de-DE" dirty="0" smtClean="0"/>
              <a:t> ≤ 17 Rechenknoten)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Konstantes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Ausführungsdauer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 </a:t>
            </a:r>
            <a:r>
              <a:rPr lang="de-DE" dirty="0" smtClean="0"/>
              <a:t>(für </a:t>
            </a:r>
            <a:r>
              <a:rPr lang="de-DE" dirty="0" err="1" smtClean="0"/>
              <a:t>n</a:t>
            </a:r>
            <a:r>
              <a:rPr lang="de-DE" dirty="0" smtClean="0"/>
              <a:t> ≤ 17 Rechenknoten)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Gleichartiges Skalierungsverhalten in Messreihe 1 und Messreihe 2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>
                <a:latin typeface="Zapf Dingbats"/>
                <a:ea typeface="Zapf Dingbats"/>
                <a:cs typeface="Zapf Dingbats"/>
                <a:sym typeface="Zapf Dingbats"/>
              </a:rPr>
              <a:t>Warum deutlich</a:t>
            </a:r>
            <a:r>
              <a:rPr lang="de-DE" b="1" baseline="0" dirty="0" smtClean="0">
                <a:latin typeface="Zapf Dingbats"/>
                <a:ea typeface="Zapf Dingbats"/>
                <a:cs typeface="Zapf Dingbats"/>
                <a:sym typeface="Zapf Dingbats"/>
              </a:rPr>
              <a:t> schlechtere Ergebnisse für </a:t>
            </a:r>
            <a:r>
              <a:rPr lang="de-DE" b="1" baseline="0" dirty="0" err="1" smtClean="0">
                <a:latin typeface="Zapf Dingbats"/>
                <a:ea typeface="Zapf Dingbats"/>
                <a:cs typeface="Zapf Dingbats"/>
                <a:sym typeface="Zapf Dingbats"/>
              </a:rPr>
              <a:t>n</a:t>
            </a:r>
            <a:r>
              <a:rPr lang="de-DE" b="1" baseline="0" dirty="0" smtClean="0">
                <a:latin typeface="Zapf Dingbats"/>
                <a:ea typeface="Zapf Dingbats"/>
                <a:cs typeface="Zapf Dingbats"/>
                <a:sym typeface="Zapf Dingbats"/>
              </a:rPr>
              <a:t> &gt; 17 Rechenknoten? Erklärungsansätze: 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smtClean="0"/>
              <a:t>Funktionsweise des Benchmarks: </a:t>
            </a:r>
            <a:r>
              <a:rPr lang="de-DE" dirty="0" smtClean="0"/>
              <a:t>Erwünschter Effekt?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Nein, lineares Wachstum erwartet 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err="1" smtClean="0"/>
              <a:t>Bramble</a:t>
            </a:r>
            <a:r>
              <a:rPr lang="de-DE" b="1" dirty="0" smtClean="0"/>
              <a:t>-Architektur: </a:t>
            </a:r>
            <a:r>
              <a:rPr lang="de-DE" dirty="0" smtClean="0"/>
              <a:t>Systemzeit, Netz-Dateisystem?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 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Zeitdrift nicht wahrscheinlicher bei </a:t>
            </a:r>
            <a:r>
              <a:rPr lang="de-DE" dirty="0" err="1" smtClean="0"/>
              <a:t>n</a:t>
            </a:r>
            <a:r>
              <a:rPr lang="de-DE" dirty="0" smtClean="0"/>
              <a:t> &gt; 17 Rechenknoten, gleiche Rechenlast auf beteiligten Rechenknoten</a:t>
            </a: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Kopieren von </a:t>
            </a:r>
            <a:r>
              <a:rPr lang="de-DE" dirty="0" err="1" smtClean="0"/>
              <a:t>Binaries</a:t>
            </a:r>
            <a:r>
              <a:rPr lang="de-DE" dirty="0" smtClean="0"/>
              <a:t> und Libraries auf lokale Partition liefert noch schlechtere Ergebnisse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smtClean="0"/>
              <a:t>Ausführung des Benchmarks: </a:t>
            </a:r>
            <a:r>
              <a:rPr lang="de-DE" dirty="0" smtClean="0"/>
              <a:t>Funktionsweise von MPICH?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Manipulation des Benchmark-Quellcodes zur Reduzierung des Verwaltungs-Overhead liefert keine verbesserten Ergebnisse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Fazit: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Wachstum Bandbreiten HS-Zugriffe (erwartungsgemäß),</a:t>
            </a:r>
            <a:r>
              <a:rPr lang="de-DE" baseline="0" dirty="0" smtClean="0"/>
              <a:t> </a:t>
            </a:r>
            <a:r>
              <a:rPr lang="de-DE" dirty="0" smtClean="0"/>
              <a:t>Ausführungsdauer steigt jedoch deutlich an</a:t>
            </a:r>
            <a:r>
              <a:rPr lang="de-D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Erwartungsgemäßes Skalierungsverhalten nur für </a:t>
            </a:r>
            <a:r>
              <a:rPr lang="de-DE" dirty="0" err="1" smtClean="0"/>
              <a:t>n</a:t>
            </a:r>
            <a:r>
              <a:rPr lang="de-DE" dirty="0" smtClean="0"/>
              <a:t> ≤ 17 Rechenknoten!</a:t>
            </a:r>
            <a:r>
              <a:rPr lang="de-D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endParaRPr lang="de-DE" baseline="0" dirty="0" smtClean="0"/>
          </a:p>
          <a:p>
            <a:pPr marL="171450" lvl="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de-DE" b="1" dirty="0" smtClean="0"/>
              <a:t>3. Optimierungen 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err="1" smtClean="0"/>
              <a:t>Raspberry</a:t>
            </a:r>
            <a:r>
              <a:rPr lang="de-DE" b="1" dirty="0" smtClean="0"/>
              <a:t> Pi:</a:t>
            </a:r>
            <a:r>
              <a:rPr lang="de-DE" dirty="0" smtClean="0"/>
              <a:t> Lebensdauer SD-Karten, </a:t>
            </a:r>
            <a:r>
              <a:rPr lang="de-DE" dirty="0" err="1" smtClean="0"/>
              <a:t>Reset</a:t>
            </a:r>
            <a:r>
              <a:rPr lang="de-DE" dirty="0" smtClean="0"/>
              <a:t>-Buttons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err="1" smtClean="0"/>
              <a:t>Bramble</a:t>
            </a:r>
            <a:r>
              <a:rPr lang="de-DE" b="1" dirty="0" smtClean="0"/>
              <a:t>:</a:t>
            </a:r>
            <a:r>
              <a:rPr lang="de-DE" dirty="0" smtClean="0"/>
              <a:t> Zugang zu Schnittstellen, Stromversorgung, beengter Aufbau </a:t>
            </a:r>
            <a:r>
              <a:rPr lang="de-DE" b="1" dirty="0" smtClean="0"/>
              <a:t>	</a:t>
            </a:r>
          </a:p>
          <a:p>
            <a:pPr marL="0" indent="0">
              <a:buFont typeface="+mj-lt"/>
              <a:buNone/>
            </a:pPr>
            <a:r>
              <a:rPr lang="de-DE" b="1" dirty="0" smtClean="0"/>
              <a:t>4.</a:t>
            </a:r>
            <a:r>
              <a:rPr lang="de-DE" b="1" baseline="0" dirty="0" smtClean="0"/>
              <a:t> Zukünftige Versuche </a:t>
            </a:r>
          </a:p>
          <a:p>
            <a:pPr marL="628650" marR="0" lvl="3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GPU-Programmierung:</a:t>
            </a:r>
            <a:r>
              <a:rPr lang="de-DE" dirty="0" smtClean="0"/>
              <a:t> Spezifikation vor Kurzem veröffentlicht, Wettbewerb der </a:t>
            </a:r>
            <a:r>
              <a:rPr lang="de-DE" dirty="0" err="1" smtClean="0"/>
              <a:t>Raspberry</a:t>
            </a:r>
            <a:r>
              <a:rPr lang="de-DE" dirty="0" smtClean="0"/>
              <a:t> Pi </a:t>
            </a:r>
            <a:r>
              <a:rPr lang="de-DE" dirty="0" err="1" smtClean="0"/>
              <a:t>Foundation</a:t>
            </a:r>
            <a:r>
              <a:rPr lang="de-DE" dirty="0" smtClean="0"/>
              <a:t> für quelloffenen Treiber</a:t>
            </a:r>
          </a:p>
          <a:p>
            <a:pPr marL="0" indent="0">
              <a:buFont typeface="+mj-lt"/>
              <a:buNone/>
            </a:pPr>
            <a:endParaRPr lang="de-DE" b="1" baseline="0" dirty="0" smtClean="0"/>
          </a:p>
          <a:p>
            <a:pPr marL="0" indent="0">
              <a:buFont typeface="+mj-lt"/>
              <a:buNone/>
            </a:pP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/>
            </a:pPr>
            <a:r>
              <a:rPr lang="de-DE" b="1" dirty="0" err="1" smtClean="0"/>
              <a:t>Raspberry</a:t>
            </a:r>
            <a:r>
              <a:rPr lang="de-DE" b="1" baseline="0" dirty="0" smtClean="0"/>
              <a:t> Pi</a:t>
            </a:r>
            <a:r>
              <a:rPr lang="de-DE" baseline="0" dirty="0" smtClean="0"/>
              <a:t> </a:t>
            </a:r>
            <a:r>
              <a:rPr lang="de-DE" dirty="0" smtClean="0"/>
              <a:t> 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Mini-Computer (</a:t>
            </a:r>
            <a:r>
              <a:rPr lang="de-DE" dirty="0" smtClean="0"/>
              <a:t>Kreditkartengröße)</a:t>
            </a:r>
            <a:endParaRPr lang="de-DE" dirty="0" smtClean="0"/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Entwicklung seit 2009 durch die </a:t>
            </a:r>
            <a:r>
              <a:rPr lang="de-DE" dirty="0" err="1" smtClean="0"/>
              <a:t>Raspberry</a:t>
            </a:r>
            <a:r>
              <a:rPr lang="de-DE" dirty="0" smtClean="0"/>
              <a:t> Pi </a:t>
            </a:r>
            <a:r>
              <a:rPr lang="de-DE" dirty="0" err="1" smtClean="0"/>
              <a:t>Foundation</a:t>
            </a:r>
            <a:endParaRPr lang="de-DE" dirty="0" smtClean="0"/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Aktuell: Modell B, im Juni 2014 über 3 Mio. Mal verkauft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Kosten inklusive Zubehör: ca. 50 Euro </a:t>
            </a:r>
          </a:p>
          <a:p>
            <a:pPr marL="171450" lvl="0" indent="-171450">
              <a:buFont typeface="Arial"/>
              <a:buChar char="•"/>
            </a:pPr>
            <a:endParaRPr lang="de-DE" dirty="0" smtClean="0"/>
          </a:p>
          <a:p>
            <a:pPr marL="228600" lvl="0" indent="-228600">
              <a:buFont typeface="+mj-lt"/>
              <a:buAutoNum type="arabicPeriod" startAt="2"/>
            </a:pPr>
            <a:r>
              <a:rPr lang="de-DE" b="1" dirty="0" err="1" smtClean="0"/>
              <a:t>Bramble</a:t>
            </a:r>
            <a:endParaRPr lang="de-DE" b="1" dirty="0" smtClean="0"/>
          </a:p>
          <a:p>
            <a:pPr marL="228600" lvl="0" indent="-228600">
              <a:buFont typeface="Arial"/>
              <a:buChar char="•"/>
            </a:pPr>
            <a:r>
              <a:rPr lang="de-DE" b="0" dirty="0" smtClean="0"/>
              <a:t>Referenz: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SuperMUC</a:t>
            </a:r>
            <a:endParaRPr lang="de-DE" b="0" baseline="0" dirty="0" smtClean="0"/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Definition </a:t>
            </a:r>
            <a:r>
              <a:rPr lang="de-DE" dirty="0" smtClean="0"/>
              <a:t>Beowulf-Cluster</a:t>
            </a:r>
            <a:r>
              <a:rPr lang="de-DE" baseline="0" dirty="0" smtClean="0"/>
              <a:t>: </a:t>
            </a:r>
            <a:r>
              <a:rPr lang="de-DE" dirty="0" smtClean="0"/>
              <a:t>Lose gekoppeltes System kostengünstiger </a:t>
            </a:r>
            <a:r>
              <a:rPr lang="de-DE" dirty="0" smtClean="0"/>
              <a:t>Rechner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Betriebssystem</a:t>
            </a:r>
            <a:r>
              <a:rPr lang="de-DE" dirty="0" smtClean="0"/>
              <a:t>: Linux/</a:t>
            </a:r>
            <a:r>
              <a:rPr lang="de-DE" dirty="0" smtClean="0"/>
              <a:t>BSD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Kommunikation </a:t>
            </a:r>
            <a:r>
              <a:rPr lang="de-DE" dirty="0" smtClean="0"/>
              <a:t>über IP </a:t>
            </a:r>
            <a:endParaRPr lang="de-DE" dirty="0" smtClean="0"/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Kein </a:t>
            </a:r>
            <a:r>
              <a:rPr lang="de-DE" dirty="0" smtClean="0"/>
              <a:t>gemeinsamer Speicher, keine Cache-</a:t>
            </a:r>
            <a:r>
              <a:rPr lang="de-DE" dirty="0" smtClean="0"/>
              <a:t>Kohärenz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Definition </a:t>
            </a:r>
            <a:r>
              <a:rPr lang="de-DE" dirty="0" err="1" smtClean="0"/>
              <a:t>Bramble</a:t>
            </a:r>
            <a:r>
              <a:rPr lang="de-DE" dirty="0" smtClean="0"/>
              <a:t>: Beowulf-Cluster aus </a:t>
            </a:r>
            <a:r>
              <a:rPr lang="de-DE" dirty="0" err="1" smtClean="0"/>
              <a:t>Raspberry</a:t>
            </a:r>
            <a:r>
              <a:rPr lang="de-DE" dirty="0" smtClean="0"/>
              <a:t> Pis</a:t>
            </a:r>
          </a:p>
          <a:p>
            <a:pPr marL="171450" lvl="0" indent="-171450">
              <a:buFont typeface="Arial"/>
              <a:buChar char="•"/>
            </a:pPr>
            <a:endParaRPr lang="de-DE" b="1" dirty="0" smtClean="0"/>
          </a:p>
          <a:p>
            <a:pPr marL="0" lvl="0" indent="0">
              <a:buFont typeface="Arial"/>
              <a:buNone/>
            </a:pPr>
            <a:r>
              <a:rPr lang="de-DE" b="1" dirty="0" smtClean="0"/>
              <a:t>Ergänze</a:t>
            </a:r>
            <a:r>
              <a:rPr lang="de-DE" b="1" baseline="0" dirty="0" smtClean="0"/>
              <a:t>: Gliederung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Grundlagen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err="1" smtClean="0"/>
              <a:t>Bramble</a:t>
            </a:r>
            <a:r>
              <a:rPr lang="de-DE" dirty="0" smtClean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Skalierungsverhalten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HPC-Benchmarks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Versuchsaufbau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Was wird gemessen?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Womit wird gemessen?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Wie wird das umgesetzt? 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Ergebnisse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Strommessung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HPL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STREAM 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Zusammenfassung und Ausblick</a:t>
            </a:r>
          </a:p>
          <a:p>
            <a:pPr marL="0" indent="0">
              <a:buFont typeface="+mj-lt"/>
              <a:buNone/>
            </a:pPr>
            <a:endParaRPr lang="de-DE" b="1" dirty="0" smtClean="0"/>
          </a:p>
          <a:p>
            <a:pPr marL="0" lvl="0" indent="0">
              <a:buFont typeface="Arial"/>
              <a:buNone/>
            </a:pPr>
            <a:r>
              <a:rPr lang="de-DE" b="1" dirty="0" smtClean="0"/>
              <a:t>Beachte</a:t>
            </a:r>
            <a:r>
              <a:rPr lang="de-DE" b="1" dirty="0" smtClean="0"/>
              <a:t>: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L2</a:t>
            </a:r>
            <a:r>
              <a:rPr lang="de-DE" dirty="0" smtClean="0"/>
              <a:t>-Cache geteilt zwar </a:t>
            </a:r>
            <a:r>
              <a:rPr lang="de-DE" dirty="0" err="1" smtClean="0"/>
              <a:t>offizell</a:t>
            </a:r>
            <a:r>
              <a:rPr lang="de-DE" dirty="0" smtClean="0"/>
              <a:t> geteilt zw. GPU und CPU, aber anscheinend werden CPU-Anfragen daran vorbei geroutet 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Beowulf-</a:t>
            </a:r>
            <a:r>
              <a:rPr lang="de-DE" dirty="0" smtClean="0"/>
              <a:t>Cluster</a:t>
            </a:r>
            <a:r>
              <a:rPr lang="de-DE" baseline="0" dirty="0" smtClean="0"/>
              <a:t> </a:t>
            </a:r>
            <a:r>
              <a:rPr lang="de-DE" dirty="0" smtClean="0"/>
              <a:t>seit ca</a:t>
            </a:r>
            <a:r>
              <a:rPr lang="de-DE" dirty="0" smtClean="0"/>
              <a:t>. 1995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Kosten </a:t>
            </a:r>
            <a:r>
              <a:rPr lang="de-DE" dirty="0" err="1" smtClean="0"/>
              <a:t>Bramble</a:t>
            </a:r>
            <a:r>
              <a:rPr lang="de-DE" dirty="0" smtClean="0"/>
              <a:t> insgesamt: ca. 2500 </a:t>
            </a:r>
            <a:r>
              <a:rPr lang="de-DE" dirty="0" smtClean="0"/>
              <a:t>Euro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lvl="0" indent="0">
              <a:buFont typeface="Arial"/>
              <a:buNone/>
            </a:pPr>
            <a:endParaRPr lang="de-DE" b="1" dirty="0" smtClean="0"/>
          </a:p>
          <a:p>
            <a:pPr marL="171450" lvl="0" indent="-171450">
              <a:buFont typeface="Arial"/>
              <a:buChar char="•"/>
            </a:pPr>
            <a:endParaRPr lang="de-DE" b="1" dirty="0" smtClean="0"/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17145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/>
            </a:pPr>
            <a:r>
              <a:rPr lang="de-DE" b="1" baseline="0" dirty="0" err="1" smtClean="0"/>
              <a:t>Raspberry</a:t>
            </a:r>
            <a:r>
              <a:rPr lang="de-DE" b="1" baseline="0" dirty="0" smtClean="0"/>
              <a:t> Pi</a:t>
            </a:r>
            <a:endParaRPr lang="de-DE" b="1" dirty="0" smtClean="0"/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CPU:</a:t>
            </a:r>
            <a:r>
              <a:rPr lang="de-DE" dirty="0" smtClean="0"/>
              <a:t> ARM116JZF-S (Taktfrequenz 700 MHz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GPU</a:t>
            </a:r>
            <a:r>
              <a:rPr lang="de-DE" b="1" dirty="0" smtClean="0"/>
              <a:t>:</a:t>
            </a:r>
            <a:r>
              <a:rPr lang="de-DE" dirty="0" smtClean="0"/>
              <a:t> </a:t>
            </a:r>
            <a:r>
              <a:rPr lang="de-DE" dirty="0" err="1" smtClean="0"/>
              <a:t>Broadcom</a:t>
            </a:r>
            <a:r>
              <a:rPr lang="de-DE" dirty="0" smtClean="0"/>
              <a:t> </a:t>
            </a:r>
            <a:r>
              <a:rPr lang="de-DE" dirty="0" err="1" smtClean="0"/>
              <a:t>VideoCore</a:t>
            </a:r>
            <a:r>
              <a:rPr lang="de-DE" dirty="0" smtClean="0"/>
              <a:t> </a:t>
            </a:r>
            <a:r>
              <a:rPr lang="de-DE" dirty="0" smtClean="0"/>
              <a:t>IV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Arbeitsspeicher</a:t>
            </a:r>
            <a:r>
              <a:rPr lang="de-DE" b="1" dirty="0" smtClean="0"/>
              <a:t>:</a:t>
            </a:r>
            <a:r>
              <a:rPr lang="de-DE" dirty="0" smtClean="0"/>
              <a:t> 512 MB SDRAM </a:t>
            </a:r>
            <a:endParaRPr lang="de-DE" dirty="0" smtClean="0"/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„</a:t>
            </a:r>
            <a:r>
              <a:rPr lang="de-DE" b="1" dirty="0" smtClean="0"/>
              <a:t>Festplatte“:</a:t>
            </a:r>
            <a:r>
              <a:rPr lang="de-DE" dirty="0" smtClean="0"/>
              <a:t> 4 GB SD-Karte (Klasse 4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Stromversorgung</a:t>
            </a:r>
            <a:r>
              <a:rPr lang="de-DE" b="1" dirty="0" smtClean="0"/>
              <a:t>:</a:t>
            </a:r>
            <a:r>
              <a:rPr lang="de-DE" dirty="0" smtClean="0"/>
              <a:t> </a:t>
            </a:r>
            <a:r>
              <a:rPr lang="de-DE" dirty="0" err="1" smtClean="0"/>
              <a:t>Micro</a:t>
            </a:r>
            <a:r>
              <a:rPr lang="de-DE" dirty="0" smtClean="0"/>
              <a:t>-USB (5 V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Weitere </a:t>
            </a:r>
            <a:r>
              <a:rPr lang="de-DE" b="1" dirty="0" smtClean="0"/>
              <a:t>Schnittstellen:</a:t>
            </a:r>
            <a:r>
              <a:rPr lang="de-DE" dirty="0" smtClean="0"/>
              <a:t> </a:t>
            </a:r>
            <a:r>
              <a:rPr lang="de-DE" dirty="0" smtClean="0"/>
              <a:t>Ethernet</a:t>
            </a:r>
            <a:r>
              <a:rPr lang="de-DE" dirty="0" smtClean="0"/>
              <a:t>, HDMI, GPIO, 2 x USB </a:t>
            </a:r>
            <a:r>
              <a:rPr lang="de-DE" dirty="0" smtClean="0"/>
              <a:t>2.0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Betriebssystem:</a:t>
            </a:r>
            <a:r>
              <a:rPr lang="de-DE" dirty="0" smtClean="0"/>
              <a:t> v.a.</a:t>
            </a:r>
            <a:r>
              <a:rPr lang="de-DE" baseline="0" dirty="0" smtClean="0"/>
              <a:t> </a:t>
            </a:r>
            <a:r>
              <a:rPr lang="de-DE" dirty="0" smtClean="0"/>
              <a:t>Linux</a:t>
            </a:r>
            <a:r>
              <a:rPr lang="de-DE" dirty="0" smtClean="0"/>
              <a:t>/Unix-Varianten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Beachte:</a:t>
            </a:r>
            <a:r>
              <a:rPr lang="de-DE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SDRAM:</a:t>
            </a:r>
            <a:r>
              <a:rPr lang="de-DE" dirty="0" smtClean="0"/>
              <a:t> </a:t>
            </a:r>
            <a:r>
              <a:rPr lang="de-DE" dirty="0" err="1" smtClean="0"/>
              <a:t>Synchronuos</a:t>
            </a:r>
            <a:r>
              <a:rPr lang="de-DE" dirty="0" smtClean="0"/>
              <a:t> Dynamic Random Access Memory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Nicht flüchtiger Speicher:</a:t>
            </a:r>
            <a:r>
              <a:rPr lang="de-DE" dirty="0" smtClean="0"/>
              <a:t> Auch Festspeicher/persistenter Speicher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Ethernet/</a:t>
            </a:r>
            <a:r>
              <a:rPr lang="de-DE" dirty="0" err="1" smtClean="0"/>
              <a:t>Micro</a:t>
            </a:r>
            <a:r>
              <a:rPr lang="de-DE" dirty="0" smtClean="0"/>
              <a:t>-USB/USB: In, Audio/Video/HDMI: Out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Unterschied Mini-/</a:t>
            </a:r>
            <a:r>
              <a:rPr lang="de-DE" b="1" dirty="0" err="1" smtClean="0"/>
              <a:t>Micro</a:t>
            </a:r>
            <a:r>
              <a:rPr lang="de-DE" b="1" dirty="0" smtClean="0"/>
              <a:t>-USB:</a:t>
            </a:r>
            <a:r>
              <a:rPr lang="de-DE" baseline="0" dirty="0" smtClean="0"/>
              <a:t> </a:t>
            </a:r>
            <a:r>
              <a:rPr lang="de-DE" dirty="0" smtClean="0"/>
              <a:t>gleiche Funktion, doch seit 2011 wird fast ausschließlich </a:t>
            </a:r>
            <a:r>
              <a:rPr lang="de-DE" dirty="0" err="1" smtClean="0"/>
              <a:t>Micro</a:t>
            </a:r>
            <a:r>
              <a:rPr lang="de-DE" dirty="0" smtClean="0"/>
              <a:t>-USB-Technologie eingesetzt (geringere Größe, langlebiger)</a:t>
            </a:r>
            <a:r>
              <a:rPr lang="de-DE" baseline="0" dirty="0" smtClean="0"/>
              <a:t> -&gt; </a:t>
            </a:r>
            <a:r>
              <a:rPr lang="de-DE" dirty="0" err="1" smtClean="0"/>
              <a:t>RPi</a:t>
            </a:r>
            <a:r>
              <a:rPr lang="de-DE" dirty="0" smtClean="0"/>
              <a:t>: </a:t>
            </a:r>
            <a:r>
              <a:rPr lang="de-DE" dirty="0" err="1" smtClean="0"/>
              <a:t>Micro</a:t>
            </a:r>
            <a:r>
              <a:rPr lang="de-DE" dirty="0" smtClean="0"/>
              <a:t>-USB!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+mj-lt"/>
              <a:buNone/>
            </a:pPr>
            <a:r>
              <a:rPr lang="de-DE" b="1" dirty="0" smtClean="0"/>
              <a:t>2. </a:t>
            </a:r>
            <a:r>
              <a:rPr lang="de-DE" b="1" dirty="0" err="1" smtClean="0"/>
              <a:t>Bramble</a:t>
            </a:r>
            <a:r>
              <a:rPr lang="de-DE" dirty="0" smtClean="0"/>
              <a:t> </a:t>
            </a:r>
            <a:endParaRPr lang="de-DE" dirty="0" smtClean="0"/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20 </a:t>
            </a:r>
            <a:r>
              <a:rPr lang="de-DE" dirty="0" err="1" smtClean="0"/>
              <a:t>Raspberry</a:t>
            </a:r>
            <a:r>
              <a:rPr lang="de-DE" dirty="0" smtClean="0"/>
              <a:t> Pi Modell B-Einzelrechner (1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Verbindung </a:t>
            </a:r>
            <a:r>
              <a:rPr lang="de-DE" dirty="0" smtClean="0"/>
              <a:t>über Ethernet-Kabel und 24 Port Gigabit-Switch (2, 3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Server</a:t>
            </a:r>
            <a:r>
              <a:rPr lang="de-DE" dirty="0" smtClean="0"/>
              <a:t>: Mini-ITX-Mainboard mit x86-Prozessor (4), 4 Festplatten (5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Stromversorgung</a:t>
            </a:r>
            <a:r>
              <a:rPr lang="de-DE" dirty="0" smtClean="0"/>
              <a:t>: zentrales Netzteil (6), 2 Verteiler (7), 20 </a:t>
            </a:r>
            <a:r>
              <a:rPr lang="de-DE" dirty="0" err="1" smtClean="0"/>
              <a:t>Micro</a:t>
            </a:r>
            <a:r>
              <a:rPr lang="de-DE" dirty="0" smtClean="0"/>
              <a:t>-USB-Kabel (8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Kühlung</a:t>
            </a:r>
            <a:r>
              <a:rPr lang="de-DE" dirty="0" smtClean="0"/>
              <a:t>: 4 Kühlgebläse (9</a:t>
            </a:r>
            <a:r>
              <a:rPr lang="de-DE" dirty="0" smtClean="0"/>
              <a:t>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Betriebssystem</a:t>
            </a:r>
            <a:r>
              <a:rPr lang="de-DE" dirty="0" smtClean="0"/>
              <a:t>: Debian (Server), </a:t>
            </a:r>
            <a:r>
              <a:rPr lang="de-DE" dirty="0" err="1" smtClean="0"/>
              <a:t>Raspbian</a:t>
            </a:r>
            <a:r>
              <a:rPr lang="de-DE" dirty="0" smtClean="0"/>
              <a:t> (Knoten)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Beachte:</a:t>
            </a:r>
            <a:r>
              <a:rPr lang="de-DE" dirty="0" smtClean="0"/>
              <a:t> </a:t>
            </a:r>
            <a:endParaRPr lang="de-DE" dirty="0" smtClean="0"/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Unterschiedliche Architekturen Server/Nodes!</a:t>
            </a:r>
            <a:endParaRPr lang="de-DE" dirty="0" smtClean="0"/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Prozessor: ARM 11/ARMv6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CISC: variable Instruktionslänge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x86 heute: hybride CISC/RISC-Prozessoren (erste Umsetzung: Pentium Pro); seit ca. 2002: 64-Bit-Befehlssatzarchitektur (statt vorher 32 Bit</a:t>
            </a:r>
            <a:r>
              <a:rPr lang="de-DE" dirty="0" smtClean="0"/>
              <a:t>)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NFS (Network File System):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UNIX-Netzwerkprotokoll zum Dateizugriff über Netzwerk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Dateien werden nicht wie z. B. bei FTP übertragen, sondern Benutzer können auf Dateien eines entfernten Rechners</a:t>
            </a:r>
            <a:r>
              <a:rPr lang="de-DE" baseline="0" dirty="0" smtClean="0"/>
              <a:t> so zugreifen, </a:t>
            </a:r>
            <a:r>
              <a:rPr lang="de-DE" dirty="0" smtClean="0"/>
              <a:t>als ob sie auf ihrer lokalen Festplatte abgespeichert wären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auch “verteiltes Dateisystem“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nfs</a:t>
            </a:r>
            <a:r>
              <a:rPr lang="de-DE" dirty="0" smtClean="0"/>
              <a:t> 3 nutzt IP  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AUFS (</a:t>
            </a:r>
            <a:r>
              <a:rPr lang="de-DE" b="1" u="none" dirty="0" err="1" smtClean="0"/>
              <a:t>Advanced</a:t>
            </a:r>
            <a:r>
              <a:rPr lang="de-DE" b="1" u="none" dirty="0" smtClean="0"/>
              <a:t> Multi Layer </a:t>
            </a:r>
            <a:r>
              <a:rPr lang="de-DE" b="1" u="none" dirty="0" err="1" smtClean="0"/>
              <a:t>Unificated</a:t>
            </a:r>
            <a:r>
              <a:rPr lang="de-DE" b="1" u="none" dirty="0" smtClean="0"/>
              <a:t> File System):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Overlay</a:t>
            </a:r>
            <a:r>
              <a:rPr lang="de-DE" dirty="0" smtClean="0"/>
              <a:t>-Dateisystem zum (scheinbaren) Schreiben von Daten auf nicht beschreibbaren Datenträgern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mind. zwei Dateisysteme werden übereinander gelegt (beschreibbares Dateisystem über nicht beschreibbares)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soll eine Datei gelesen werden, wird zunächst versucht, sie auf dem beschreibbaren Dateisystem zu lesen; ist sie dort nicht vorhanden, wird sie aus dem darunter liegenden, nicht beschreibbaren Dateisystem gelesen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Schreibzugriff erfolgt immer auf beschreibbares Dateisystem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+mj-lt"/>
              <a:buNone/>
            </a:pPr>
            <a:r>
              <a:rPr lang="de-DE" b="1" baseline="0" dirty="0" smtClean="0"/>
              <a:t>2.  Womit wird gemessen?</a:t>
            </a:r>
          </a:p>
          <a:p>
            <a:pPr marL="228600" lvl="0" indent="-228600">
              <a:buFont typeface="+mj-lt"/>
              <a:buAutoNum type="alphaLcParenR"/>
            </a:pPr>
            <a:r>
              <a:rPr lang="de-DE" b="1" baseline="0" dirty="0" smtClean="0"/>
              <a:t>HPL 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Frei verfügbare Implementierung von </a:t>
            </a:r>
            <a:r>
              <a:rPr lang="de-DE" dirty="0" err="1" smtClean="0"/>
              <a:t>HPLinpack</a:t>
            </a:r>
            <a:r>
              <a:rPr lang="de-DE" dirty="0" smtClean="0"/>
              <a:t> (Ermittlung der Top500-Rangliste)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Prinzip:</a:t>
            </a:r>
            <a:r>
              <a:rPr lang="de-DE" dirty="0" smtClean="0"/>
              <a:t> Fließpunktoperationen auf dicht besetzter Matrix (Lösung eines linearen Gleichungssystems, Matrixmultiplikation)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Anpassung der Eingabeparameter an Testsystem erforderlich (u.a. Problemgröße, Blockgröße, Prozessnetz)</a:t>
            </a:r>
            <a:endParaRPr lang="de-DE" b="1" baseline="0" dirty="0" smtClean="0"/>
          </a:p>
          <a:p>
            <a:pPr marL="228600" lvl="0" indent="-228600">
              <a:buFont typeface="+mj-lt"/>
              <a:buAutoNum type="alphaLcParenR" startAt="2"/>
            </a:pPr>
            <a:r>
              <a:rPr lang="de-DE" b="1" baseline="0" dirty="0" smtClean="0"/>
              <a:t>STREAM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Bestandteil der HPC-Challenge-Suite</a:t>
            </a:r>
            <a:endParaRPr lang="de-DE" b="1" baseline="0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Prinzip: </a:t>
            </a:r>
            <a:r>
              <a:rPr lang="de-DE" dirty="0" smtClean="0"/>
              <a:t>Fließpunktoperationen auf langen Vektoren, die aus HS geladen werden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4 Module:</a:t>
            </a:r>
            <a:r>
              <a:rPr lang="de-DE" dirty="0" smtClean="0"/>
              <a:t> </a:t>
            </a:r>
            <a:r>
              <a:rPr lang="de-DE" dirty="0" err="1" smtClean="0"/>
              <a:t>Copy</a:t>
            </a:r>
            <a:r>
              <a:rPr lang="de-DE" dirty="0" smtClean="0"/>
              <a:t>, </a:t>
            </a:r>
            <a:r>
              <a:rPr lang="de-DE" dirty="0" err="1" smtClean="0"/>
              <a:t>Scale</a:t>
            </a:r>
            <a:r>
              <a:rPr lang="de-DE" dirty="0" smtClean="0"/>
              <a:t>, Add, </a:t>
            </a:r>
            <a:r>
              <a:rPr lang="de-DE" dirty="0" err="1" smtClean="0"/>
              <a:t>Triad</a:t>
            </a:r>
            <a:endParaRPr lang="de-DE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="1" baseline="0" dirty="0" smtClean="0"/>
          </a:p>
          <a:p>
            <a:pPr marL="228600" lvl="0" indent="-228600">
              <a:buFont typeface="+mj-lt"/>
              <a:buAutoNum type="arabicPeriod" startAt="3"/>
            </a:pPr>
            <a:r>
              <a:rPr lang="de-DE" b="1" baseline="0" dirty="0" smtClean="0"/>
              <a:t>Wie wird das umgesetzt?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lang="de-DE" b="1" dirty="0" smtClean="0"/>
              <a:t>Parallele Ausführung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max. 19 Rechenknoten, da: pi03 ist Berechnungsknoten/mind. 4 Rechenknoten, da: Minimum für HPL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MPICH mit </a:t>
            </a:r>
            <a:r>
              <a:rPr lang="de-DE" dirty="0" err="1" smtClean="0"/>
              <a:t>mpiexec</a:t>
            </a:r>
            <a:r>
              <a:rPr lang="de-DE" dirty="0" smtClean="0"/>
              <a:t> und </a:t>
            </a:r>
            <a:r>
              <a:rPr lang="de-DE" dirty="0" err="1" smtClean="0"/>
              <a:t>Machinefile</a:t>
            </a: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2"/>
              <a:tabLst/>
              <a:defRPr/>
            </a:pPr>
            <a:r>
              <a:rPr lang="de-DE" b="1" dirty="0" smtClean="0"/>
              <a:t>Zwei Messreihen pro Benchmark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Messreihe 1: alle </a:t>
            </a:r>
            <a:r>
              <a:rPr lang="de-DE" dirty="0" err="1" smtClean="0"/>
              <a:t>Raspberry</a:t>
            </a:r>
            <a:r>
              <a:rPr lang="de-DE" dirty="0" smtClean="0"/>
              <a:t> Pis angeschaltet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Messreihe 2: nicht aktive </a:t>
            </a:r>
            <a:r>
              <a:rPr lang="de-DE" dirty="0" err="1" smtClean="0"/>
              <a:t>Raspberry</a:t>
            </a:r>
            <a:r>
              <a:rPr lang="de-DE" dirty="0" smtClean="0"/>
              <a:t> Pis werden heruntergefahren und von Stromversorgung getrennt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endParaRPr lang="de-DE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3"/>
              <a:tabLst/>
              <a:defRPr/>
            </a:pPr>
            <a:r>
              <a:rPr lang="de-DE" b="1" dirty="0" smtClean="0"/>
              <a:t>Auswertung Strommessgerät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Auswertung von </a:t>
            </a:r>
            <a:r>
              <a:rPr lang="de-DE" dirty="0" err="1" smtClean="0"/>
              <a:t>SQLite</a:t>
            </a:r>
            <a:r>
              <a:rPr lang="de-DE" dirty="0" smtClean="0"/>
              <a:t>-Datenbank auf Windows-VM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4"/>
              <a:tabLst/>
              <a:defRPr/>
            </a:pPr>
            <a:r>
              <a:rPr lang="de-DE" b="1" dirty="0" smtClean="0"/>
              <a:t>Automatisierte</a:t>
            </a:r>
            <a:r>
              <a:rPr lang="de-DE" b="1" baseline="0" dirty="0" smtClean="0"/>
              <a:t> Durchführung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r>
              <a:rPr lang="de-DE" dirty="0" smtClean="0"/>
              <a:t> (Schwerpunkt HERE-Files zur Navigation zwischen Server und Rechenknoten mit verschiedenen Benutzern)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aseline="0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5"/>
              <a:tabLst/>
              <a:defRPr/>
            </a:pPr>
            <a:r>
              <a:rPr lang="de-DE" b="1" baseline="0" dirty="0" smtClean="0"/>
              <a:t>Protokollierung und grafische Aufbereitung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0" baseline="0" dirty="0" err="1" smtClean="0"/>
              <a:t>Shellskripte</a:t>
            </a:r>
            <a:r>
              <a:rPr lang="de-DE" b="0" baseline="0" dirty="0" smtClean="0"/>
              <a:t> (Schwerpunkt CL-MySQL)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5"/>
              <a:tabLst/>
              <a:defRPr/>
            </a:pPr>
            <a:endParaRPr lang="de-DE" b="1" baseline="0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6"/>
              <a:tabLst/>
              <a:defRPr/>
            </a:pPr>
            <a:r>
              <a:rPr lang="de-DE" b="1" baseline="0" dirty="0" smtClean="0"/>
              <a:t>Fehlerbehebung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r>
              <a:rPr lang="de-DE" dirty="0" smtClean="0"/>
              <a:t> &amp;</a:t>
            </a:r>
            <a:r>
              <a:rPr lang="de-DE" baseline="0" dirty="0" smtClean="0"/>
              <a:t> </a:t>
            </a:r>
            <a:r>
              <a:rPr lang="de-DE" dirty="0" smtClean="0"/>
              <a:t>Aufsichtsperson</a:t>
            </a:r>
            <a:r>
              <a:rPr lang="de-DE" b="1" dirty="0" smtClean="0"/>
              <a:t>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0" baseline="0" dirty="0" smtClean="0"/>
              <a:t>Verweis auf Schlussteil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b="1" baseline="0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Ergänze:</a:t>
            </a:r>
            <a:r>
              <a:rPr lang="de-DE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Keine MPICH-</a:t>
            </a:r>
            <a:r>
              <a:rPr lang="de-DE" dirty="0" err="1" smtClean="0"/>
              <a:t>Implemetierung</a:t>
            </a:r>
            <a:r>
              <a:rPr lang="de-DE" dirty="0" smtClean="0"/>
              <a:t> für </a:t>
            </a:r>
            <a:r>
              <a:rPr lang="de-DE" dirty="0" err="1" smtClean="0"/>
              <a:t>Whetstone</a:t>
            </a:r>
            <a:r>
              <a:rPr lang="de-DE" dirty="0" smtClean="0"/>
              <a:t>!</a:t>
            </a:r>
          </a:p>
          <a:p>
            <a:pPr marL="0" indent="0">
              <a:buFont typeface="Arial"/>
              <a:buNone/>
            </a:pPr>
            <a:endParaRPr lang="de-DE" b="1" dirty="0" smtClean="0"/>
          </a:p>
          <a:p>
            <a:pPr marL="0" indent="0">
              <a:buFont typeface="+mj-lt"/>
              <a:buNone/>
            </a:pPr>
            <a:r>
              <a:rPr lang="de-DE" b="1" dirty="0" smtClean="0"/>
              <a:t>Beachte: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Benchmarking:</a:t>
            </a:r>
            <a:r>
              <a:rPr lang="de-DE" b="1" baseline="0" dirty="0" smtClean="0"/>
              <a:t> </a:t>
            </a:r>
            <a:r>
              <a:rPr lang="de-DE" b="0" baseline="0" dirty="0" smtClean="0"/>
              <a:t>„Standardisieren von Arbeit“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Performance: </a:t>
            </a:r>
            <a:r>
              <a:rPr lang="de-DE" b="0" baseline="0" dirty="0" smtClean="0"/>
              <a:t>„Rechenleistung eines Systems an Hand von Ausführungsrate + Ausführungsdauer“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Stromverbrauch: </a:t>
            </a:r>
            <a:r>
              <a:rPr lang="de-DE" b="0" baseline="0" dirty="0" smtClean="0"/>
              <a:t>„Menge der genutzten elektrischen Energie“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Ausgabe HPL:</a:t>
            </a:r>
            <a:r>
              <a:rPr lang="de-DE" b="0" baseline="0" dirty="0" smtClean="0"/>
              <a:t> </a:t>
            </a:r>
            <a:r>
              <a:rPr lang="de-DE" dirty="0" smtClean="0"/>
              <a:t>Ausführungsrate in GFLOPs, Ausführungsdauer in s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Ausgabe STREAM: </a:t>
            </a:r>
            <a:r>
              <a:rPr lang="de-DE" dirty="0" smtClean="0"/>
              <a:t>Ausführungsrate in MB/s, Ausführungsdauer in s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err="1" smtClean="0"/>
              <a:t>HPL.dat</a:t>
            </a:r>
            <a:r>
              <a:rPr lang="de-DE" b="1" u="none" dirty="0" smtClean="0"/>
              <a:t>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Problemgröße N</a:t>
            </a:r>
            <a:r>
              <a:rPr lang="de-DE" b="0" baseline="0" dirty="0" smtClean="0"/>
              <a:t>: </a:t>
            </a:r>
            <a:r>
              <a:rPr lang="de-DE" dirty="0" smtClean="0"/>
              <a:t>Proportionalitätskonstante: </a:t>
            </a:r>
            <a:r>
              <a:rPr lang="de-DE" dirty="0" err="1" smtClean="0"/>
              <a:t>k</a:t>
            </a:r>
            <a:r>
              <a:rPr lang="de-DE" dirty="0" smtClean="0"/>
              <a:t> = N^2/Menge HS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4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2880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8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4032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16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5760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Blockgröße NB:</a:t>
            </a:r>
            <a:r>
              <a:rPr lang="de-DE" dirty="0" smtClean="0"/>
              <a:t> Lösung des linearen Gleichungssystems durch L/U-</a:t>
            </a:r>
            <a:r>
              <a:rPr lang="de-DE" dirty="0" err="1" smtClean="0"/>
              <a:t>Faktorisierung</a:t>
            </a:r>
            <a:r>
              <a:rPr lang="de-DE" dirty="0" smtClean="0"/>
              <a:t>. Dazu wird eine </a:t>
            </a:r>
            <a:r>
              <a:rPr lang="de-DE" dirty="0" err="1" smtClean="0"/>
              <a:t>n</a:t>
            </a:r>
            <a:r>
              <a:rPr lang="de-DE" dirty="0" smtClean="0"/>
              <a:t> × </a:t>
            </a:r>
            <a:r>
              <a:rPr lang="de-DE" dirty="0" err="1" smtClean="0"/>
              <a:t>n</a:t>
            </a:r>
            <a:r>
              <a:rPr lang="de-DE" dirty="0" smtClean="0"/>
              <a:t> + 1-Koeffizientenmatrix der Ausgangsmatrix A erzeugt. A wird dazu Blöcke der Größe NB × NB aufgeteilt.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Prozessnetz (P x Q):</a:t>
            </a:r>
            <a:r>
              <a:rPr lang="de-DE" dirty="0" smtClean="0"/>
              <a:t> Die Blöcke werden zur Bearbeitung einem Netz aus Prozessoren übergeben. P bezeichnet die Anzahl von Prozessoren in einer Spalte, Q die Anzahl von Prozessoren in einer Zeile des Netzes.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PFACTs und RFACTs:</a:t>
            </a:r>
            <a:r>
              <a:rPr lang="de-DE" dirty="0" smtClean="0"/>
              <a:t> Zur Unterteilung der Matrix in Submatrizen/Unterteilung der Submatrizen werden drei Algorithmen angeboten: Links-schauende, rechts-schauende und </a:t>
            </a:r>
            <a:r>
              <a:rPr lang="de-DE" dirty="0" err="1" smtClean="0"/>
              <a:t>Crout-Faktorisierung</a:t>
            </a:r>
            <a:r>
              <a:rPr lang="de-DE" dirty="0" smtClean="0"/>
              <a:t>. 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HPL-Algorithmus:</a:t>
            </a:r>
            <a:r>
              <a:rPr lang="de-DE" b="1" u="non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Reziproke:</a:t>
            </a:r>
            <a:r>
              <a:rPr lang="de-DE" dirty="0" smtClean="0"/>
              <a:t> Kehrwert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STREAM-Algorithmus:</a:t>
            </a:r>
            <a:r>
              <a:rPr lang="de-DE" u="sng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Länge Vektoren:</a:t>
            </a:r>
            <a:r>
              <a:rPr lang="de-DE" dirty="0" smtClean="0"/>
              <a:t> mind. 1000000 Elemente oder 4 x Gesamt-Cachegröße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Hier:</a:t>
            </a:r>
            <a:r>
              <a:rPr lang="de-DE" dirty="0" smtClean="0"/>
              <a:t> Cache-Gesamtgröße = max. 19 x 16 </a:t>
            </a:r>
            <a:r>
              <a:rPr lang="de-DE" dirty="0" err="1" smtClean="0"/>
              <a:t>kB</a:t>
            </a:r>
            <a:r>
              <a:rPr lang="de-DE" dirty="0" smtClean="0"/>
              <a:t> = 1216 </a:t>
            </a:r>
            <a:r>
              <a:rPr lang="de-DE" dirty="0" err="1" smtClean="0"/>
              <a:t>kB</a:t>
            </a:r>
            <a:r>
              <a:rPr lang="de-DE" dirty="0" smtClean="0"/>
              <a:t> = 1.1875 MB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Standard-Problemgröße:</a:t>
            </a:r>
            <a:r>
              <a:rPr lang="de-DE" dirty="0" smtClean="0"/>
              <a:t> 2000000 Elemente, angemessen f. 4 MB Cache =&gt; reicht bei Weitem aus!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Modul TRIAD:</a:t>
            </a:r>
            <a:r>
              <a:rPr lang="de-DE" dirty="0" smtClean="0"/>
              <a:t> a[i] = b[i] + </a:t>
            </a:r>
            <a:r>
              <a:rPr lang="de-DE" dirty="0" err="1" smtClean="0"/>
              <a:t>q</a:t>
            </a:r>
            <a:r>
              <a:rPr lang="de-DE" dirty="0" smtClean="0"/>
              <a:t> * c[i]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Häufigste Fehlerfälle: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Defekte Hardware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Rechenknoten nicht erreichbar (ping/</a:t>
            </a:r>
            <a:r>
              <a:rPr lang="de-DE" dirty="0" err="1" smtClean="0"/>
              <a:t>ssh</a:t>
            </a:r>
            <a:r>
              <a:rPr lang="de-DE" dirty="0" smtClean="0"/>
              <a:t>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Geteiltes Verzeichnis nicht eingehängt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Bash</a:t>
            </a:r>
            <a:r>
              <a:rPr lang="de-DE" dirty="0" smtClean="0"/>
              <a:t>-Befehle werden nicht erkannt</a:t>
            </a:r>
            <a:endParaRPr lang="de-DE" b="1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Erwartete Ergebnisse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Deutlich niedrigerer Stromverbrauch in Messreihe 2 als in Messreihe 1 (nicht aktive Rechenknoten werden heruntergefahren und von Stromversorgung getrennt)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685800" lvl="1" indent="-228600">
              <a:buFont typeface="Symbol" charset="2"/>
              <a:buChar char="-"/>
            </a:pPr>
            <a:r>
              <a:rPr lang="de-DE" dirty="0" smtClean="0"/>
              <a:t>Abnahme des Stromverbrauchs in Messreihe 2 um einen festen Wert pro abgeschaltetem Rechenknoten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b="1" baseline="0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 smtClean="0"/>
              <a:t>Fazit: </a:t>
            </a:r>
            <a:r>
              <a:rPr lang="de-DE" dirty="0" smtClean="0"/>
              <a:t>Erwartungsgemäßes Skalierungsverhalten</a:t>
            </a:r>
            <a:r>
              <a:rPr lang="de-DE" b="1" baseline="0" dirty="0" smtClean="0"/>
              <a:t>!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b="1" baseline="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b="1" baseline="0" dirty="0" smtClean="0"/>
              <a:t>Beachte: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Unterschiede Stromverbrauch:</a:t>
            </a:r>
            <a:r>
              <a:rPr lang="de-DE" baseline="0" dirty="0" smtClean="0"/>
              <a:t> HPL Messreihe 2 -23 W (Mittelwert), STREAM Messreihe 2 -17 W (Mittelwert)</a:t>
            </a:r>
            <a:endParaRPr lang="de-DE" dirty="0" smtClean="0"/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Erklärung Tabelle in Ausarbeitung:</a:t>
            </a:r>
            <a:r>
              <a:rPr lang="de-DE" dirty="0" smtClean="0"/>
              <a:t> 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Stromverbrauch im Mittel pro </a:t>
            </a:r>
            <a:r>
              <a:rPr lang="de-DE" dirty="0" err="1" smtClean="0"/>
              <a:t>ExperimentSuite</a:t>
            </a:r>
            <a:endParaRPr lang="de-DE" dirty="0" smtClean="0"/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max. Abweichung davon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Zuwachs pro angeschaltetem </a:t>
            </a:r>
            <a:r>
              <a:rPr lang="de-DE" dirty="0" err="1" smtClean="0"/>
              <a:t>RPi</a:t>
            </a:r>
            <a:r>
              <a:rPr lang="de-DE" dirty="0" smtClean="0"/>
              <a:t>-Knoten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Stromverbrauch im Mittel pro Messreihe 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</a:t>
            </a:r>
            <a:r>
              <a:rPr lang="de-DE" b="1" dirty="0" err="1" smtClean="0"/>
              <a:t>RPi</a:t>
            </a:r>
            <a:r>
              <a:rPr lang="de-DE" b="1" dirty="0" smtClean="0"/>
              <a:t> </a:t>
            </a:r>
            <a:r>
              <a:rPr lang="de-DE" b="1" dirty="0" err="1" smtClean="0"/>
              <a:t>idle</a:t>
            </a:r>
            <a:r>
              <a:rPr lang="de-DE" b="1" dirty="0" smtClean="0"/>
              <a:t>:</a:t>
            </a:r>
            <a:r>
              <a:rPr lang="de-DE" dirty="0" smtClean="0"/>
              <a:t> ca. 2.3 +- 3 W; GPU verbraucht deutlich mehr Strom als CPU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Server bei 80-90% CPU-Auslastung (theoretisch):</a:t>
            </a:r>
            <a:r>
              <a:rPr lang="de-DE" dirty="0" smtClean="0"/>
              <a:t> ca. 26 W + 6.5 W (Netzteil-Overhead) </a:t>
            </a:r>
            <a:endParaRPr lang="de-DE" b="1" dirty="0" smtClean="0"/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Server + Netzteil (real):</a:t>
            </a:r>
            <a:r>
              <a:rPr lang="de-DE" dirty="0" smtClean="0"/>
              <a:t> ca. 43 W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gesamt </a:t>
            </a:r>
            <a:r>
              <a:rPr lang="de-DE" b="1" dirty="0" err="1" smtClean="0"/>
              <a:t>idle</a:t>
            </a:r>
            <a:r>
              <a:rPr lang="de-DE" b="1" dirty="0" smtClean="0"/>
              <a:t>:</a:t>
            </a:r>
            <a:r>
              <a:rPr lang="de-DE" dirty="0" smtClean="0"/>
              <a:t> ca. 101 W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hoher Stromverbrauch unter Niedriglast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schlechtere Ausbeute als 80-90% des Netzteils unter Niedriglast (gegenüber Herstellerangaben)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Energieeffizienz der </a:t>
            </a:r>
            <a:r>
              <a:rPr lang="de-DE" dirty="0" err="1" smtClean="0"/>
              <a:t>RPis</a:t>
            </a:r>
            <a:r>
              <a:rPr lang="de-DE" dirty="0" smtClean="0"/>
              <a:t> kann bei aktuellem</a:t>
            </a:r>
            <a:r>
              <a:rPr lang="de-DE" baseline="0" dirty="0" smtClean="0"/>
              <a:t> </a:t>
            </a:r>
            <a:r>
              <a:rPr lang="de-DE" dirty="0" smtClean="0"/>
              <a:t>Setup nicht ausgenutzt werden (größtmögliche theoretische Ausbeute unter Volllast: 50%)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/>
              <a:buNone/>
            </a:pP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Erwartete Ergebnisse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Ausführungsrate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Gleichartiges Skalierungsverhalten in Messreihe 1 und Messreihe 2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b="1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 smtClean="0"/>
              <a:t>Fazit: </a:t>
            </a:r>
            <a:r>
              <a:rPr lang="de-DE" dirty="0" smtClean="0"/>
              <a:t>Erwartungsgemäßes Skalierungsverhalten</a:t>
            </a:r>
            <a:r>
              <a:rPr lang="de-DE" b="1" baseline="0" dirty="0" smtClean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0" descr="start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6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7043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143000" y="4386260"/>
            <a:ext cx="7372404" cy="1963779"/>
          </a:xfrm>
          <a:ln w="12700"/>
        </p:spPr>
        <p:txBody>
          <a:bodyPr/>
          <a:lstStyle>
            <a:lvl1pPr marL="0" indent="0">
              <a:buClrTx/>
              <a:defRPr sz="1800"/>
            </a:lvl1pPr>
            <a:lvl2pPr marL="457200" indent="0">
              <a:buClrTx/>
              <a:buNone/>
              <a:defRPr/>
            </a:lvl2pPr>
          </a:lstStyle>
          <a:p>
            <a:r>
              <a:rPr lang="de-DE" dirty="0"/>
              <a:t>Master-Untertitelformat </a:t>
            </a:r>
            <a:r>
              <a:rPr lang="de-DE" dirty="0" smtClean="0"/>
              <a:t>bearbeiten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143000" y="2625714"/>
            <a:ext cx="7101408" cy="1531947"/>
          </a:xfrm>
          <a:ln w="12700"/>
        </p:spPr>
        <p:txBody>
          <a:bodyPr>
            <a:normAutofit/>
          </a:bodyPr>
          <a:lstStyle>
            <a:lvl1pPr>
              <a:lnSpc>
                <a:spcPct val="80000"/>
              </a:lnSpc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Vortragstitel (Titel der Arbeit) durch Klicken hinzufügen</a:t>
            </a:r>
            <a:endParaRPr lang="de-DE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6C30"/>
                </a:solidFill>
              </a:defRPr>
            </a:lvl1pPr>
          </a:lstStyle>
          <a:p>
            <a:r>
              <a:rPr lang="de-DE" smtClean="0"/>
              <a:t>Untersuchung des Skalierungsverhaltens eines Raspberry Pi-Clusters unter Verwendung von HPC-Benchmarks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5616" y="1736812"/>
            <a:ext cx="7380820" cy="684076"/>
          </a:xfrm>
        </p:spPr>
        <p:txBody>
          <a:bodyPr anchor="b"/>
          <a:lstStyle>
            <a:lvl1pPr marL="0" indent="0">
              <a:buClrTx/>
              <a:buFontTx/>
              <a:buNone/>
              <a:defRPr sz="1800" b="1" baseline="0"/>
            </a:lvl1pPr>
          </a:lstStyle>
          <a:p>
            <a:pPr lvl="0"/>
            <a:r>
              <a:rPr lang="de-DE" dirty="0" smtClean="0"/>
              <a:t>Name des Vortragenden durch Klicken hinzufügen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6954" y="1347759"/>
            <a:ext cx="8666222" cy="4900641"/>
          </a:xfrm>
        </p:spPr>
        <p:txBody>
          <a:bodyPr/>
          <a:lstStyle>
            <a:lvl1pPr>
              <a:buClrTx/>
              <a:defRPr/>
            </a:lvl1pPr>
            <a:lvl2pPr>
              <a:buClrTx/>
              <a:defRPr/>
            </a:lvl2pPr>
            <a:lvl3pPr>
              <a:buClrTx/>
              <a:defRPr/>
            </a:lvl3pPr>
            <a:lvl4pPr>
              <a:buClrTx/>
              <a:defRPr/>
            </a:lvl4pPr>
            <a:lvl5pPr>
              <a:buClrTx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8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6C30"/>
                </a:solidFill>
              </a:defRPr>
            </a:lvl1pPr>
          </a:lstStyle>
          <a:p>
            <a:r>
              <a:rPr lang="de-DE" smtClean="0"/>
              <a:t>Untersuchung des Skalierungsverhaltens eines Raspberry Pi-Clusters unter Verwendung von HPC-Benchmarks</a:t>
            </a:r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2" descr="standar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6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6020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071688" y="620713"/>
            <a:ext cx="39417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pic>
        <p:nvPicPr>
          <p:cNvPr id="1031" name="Grafik 9" descr="mnmLogoNeu-50grau.pdf.em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15063" y="498475"/>
            <a:ext cx="1785937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Grafik 10" descr="IFI_notext-neueFarben.eps.em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643813" y="214313"/>
            <a:ext cx="338137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0" y="1196975"/>
            <a:ext cx="9144000" cy="529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1196975"/>
            <a:ext cx="9144000" cy="52562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1028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6954" y="1347758"/>
            <a:ext cx="8666222" cy="4929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1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6C30"/>
                </a:solidFill>
              </a:defRPr>
            </a:lvl1pPr>
          </a:lstStyle>
          <a:p>
            <a:r>
              <a:rPr lang="de-DE" dirty="0" smtClean="0"/>
              <a:t>Untersuchung des Skalierungsverhaltens eines </a:t>
            </a:r>
            <a:r>
              <a:rPr lang="de-DE" dirty="0" err="1" smtClean="0"/>
              <a:t>Raspberry</a:t>
            </a:r>
            <a:r>
              <a:rPr lang="de-DE" dirty="0" smtClean="0"/>
              <a:t> Pi-Clusters unter Verwendung von HPC-Benchmarks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7" r:id="rId2"/>
  </p:sldLayoutIdLst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9pPr>
    </p:titleStyle>
    <p:bodyStyle>
      <a:lvl1pPr marL="342900" indent="-3429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Font typeface="LMU CompatilFact" pitchFamily="2" charset="0"/>
        <a:buChar char="–"/>
        <a:defRPr sz="1600">
          <a:solidFill>
            <a:schemeClr val="tx1"/>
          </a:solidFill>
          <a:latin typeface="+mn-lt"/>
        </a:defRPr>
      </a:lvl3pPr>
      <a:lvl4pPr marL="15621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-"/>
        <a:defRPr sz="1600">
          <a:solidFill>
            <a:schemeClr val="tx1"/>
          </a:solidFill>
          <a:latin typeface="+mn-lt"/>
        </a:defRPr>
      </a:lvl4pPr>
      <a:lvl5pPr marL="19812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»"/>
        <a:defRPr sz="1600">
          <a:solidFill>
            <a:schemeClr val="tx1"/>
          </a:solidFill>
          <a:latin typeface="+mn-lt"/>
        </a:defRPr>
      </a:lvl5pPr>
      <a:lvl6pPr marL="24384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6pPr>
      <a:lvl7pPr marL="28956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7pPr>
      <a:lvl8pPr marL="33528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8pPr>
      <a:lvl9pPr marL="38100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microsoft.com/office/2007/relationships/hdphoto" Target="../media/hdphoto1.wdp"/><Relationship Id="rId6" Type="http://schemas.openxmlformats.org/officeDocument/2006/relationships/image" Target="../media/image7.jpg"/><Relationship Id="rId7" Type="http://schemas.openxmlformats.org/officeDocument/2006/relationships/image" Target="../media/image8.jpeg"/><Relationship Id="rId8" Type="http://schemas.openxmlformats.org/officeDocument/2006/relationships/image" Target="../media/image9.png"/><Relationship Id="rId9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eg"/><Relationship Id="rId5" Type="http://schemas.openxmlformats.org/officeDocument/2006/relationships/image" Target="../media/image10.emf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Abschlussvortrag zur </a:t>
            </a:r>
            <a:r>
              <a:rPr lang="de-DE" dirty="0"/>
              <a:t>Bachelorarbeit</a:t>
            </a:r>
          </a:p>
          <a:p>
            <a:r>
              <a:rPr lang="de-DE" dirty="0"/>
              <a:t>Aufgabensteller: Prof. Dr. Dieter </a:t>
            </a:r>
            <a:r>
              <a:rPr lang="de-DE" dirty="0" err="1"/>
              <a:t>Kranzlmüller</a:t>
            </a:r>
            <a:endParaRPr lang="de-DE" dirty="0"/>
          </a:p>
          <a:p>
            <a:r>
              <a:rPr lang="de-DE" dirty="0"/>
              <a:t>Betreuer: </a:t>
            </a:r>
            <a:r>
              <a:rPr lang="de-DE" dirty="0" smtClean="0"/>
              <a:t>Dr. Nils </a:t>
            </a:r>
            <a:r>
              <a:rPr lang="de-DE" dirty="0" err="1" smtClean="0"/>
              <a:t>gentschen</a:t>
            </a:r>
            <a:r>
              <a:rPr lang="de-DE" dirty="0" smtClean="0"/>
              <a:t> Felde, Christian Straube</a:t>
            </a:r>
            <a:endParaRPr lang="de-DE" dirty="0"/>
          </a:p>
          <a:p>
            <a:r>
              <a:rPr lang="de-DE" dirty="0"/>
              <a:t>Datum des Vortrags: </a:t>
            </a:r>
            <a:r>
              <a:rPr lang="de-DE" dirty="0" smtClean="0"/>
              <a:t>10. Juli 2014</a:t>
            </a:r>
            <a:endParaRPr lang="de-DE" dirty="0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47564" y="2625714"/>
            <a:ext cx="7596844" cy="1531947"/>
          </a:xfrm>
        </p:spPr>
        <p:txBody>
          <a:bodyPr>
            <a:noAutofit/>
          </a:bodyPr>
          <a:lstStyle/>
          <a:p>
            <a:r>
              <a:rPr lang="de-DE" sz="2800" dirty="0" smtClean="0"/>
              <a:t>Untersuchung des Skalierungsverhaltens </a:t>
            </a:r>
            <a:br>
              <a:rPr lang="de-DE" sz="2800" dirty="0" smtClean="0"/>
            </a:br>
            <a:r>
              <a:rPr lang="de-DE" sz="2800" dirty="0" smtClean="0"/>
              <a:t>eines </a:t>
            </a:r>
            <a:r>
              <a:rPr lang="de-DE" sz="2800" dirty="0" err="1" smtClean="0"/>
              <a:t>Raspberry</a:t>
            </a:r>
            <a:r>
              <a:rPr lang="de-DE" sz="2800" dirty="0" smtClean="0"/>
              <a:t> Pi-Clusters </a:t>
            </a:r>
            <a:br>
              <a:rPr lang="de-DE" sz="2800" dirty="0" smtClean="0"/>
            </a:br>
            <a:r>
              <a:rPr lang="de-DE" sz="2800" dirty="0" smtClean="0"/>
              <a:t>unter Verwendung von HPC</a:t>
            </a:r>
            <a:r>
              <a:rPr lang="de-DE" sz="2800" dirty="0"/>
              <a:t>-</a:t>
            </a:r>
            <a:r>
              <a:rPr lang="de-DE" sz="2800" dirty="0" smtClean="0"/>
              <a:t>Benchmarks</a:t>
            </a:r>
            <a:endParaRPr lang="de-DE" sz="2800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smtClean="0"/>
              <a:t>Judith Greif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17546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r>
              <a:rPr lang="de-DE" sz="1800" dirty="0" smtClean="0"/>
              <a:t>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Inhaltsplatzhalter 5" descr="stream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503238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r>
              <a:rPr lang="de-DE" sz="1800" dirty="0" smtClean="0"/>
              <a:t>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stream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396314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IV. Zusammenfassung </a:t>
            </a:r>
            <a:r>
              <a:rPr lang="de-DE" sz="1800" dirty="0" smtClean="0"/>
              <a:t>und Ausblick 	</a:t>
            </a:r>
            <a:endParaRPr lang="de-DE" sz="1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r>
              <a:rPr lang="de-DE" b="1" dirty="0" smtClean="0"/>
              <a:t>Ziel: </a:t>
            </a:r>
            <a:r>
              <a:rPr lang="de-DE" dirty="0" smtClean="0"/>
              <a:t>Untersuchung des</a:t>
            </a:r>
            <a:r>
              <a:rPr lang="de-DE" b="1" dirty="0" smtClean="0"/>
              <a:t> </a:t>
            </a:r>
            <a:r>
              <a:rPr lang="de-DE" dirty="0" smtClean="0"/>
              <a:t>Skalierungsverhaltens eines </a:t>
            </a:r>
            <a:r>
              <a:rPr lang="de-DE" dirty="0" err="1" smtClean="0"/>
              <a:t>Raspberry</a:t>
            </a:r>
            <a:r>
              <a:rPr lang="de-DE" dirty="0" smtClean="0"/>
              <a:t> Pi-Clusters unter Verwendung von </a:t>
            </a:r>
            <a:r>
              <a:rPr lang="de-DE" dirty="0" smtClean="0"/>
              <a:t>HPC-</a:t>
            </a:r>
            <a:r>
              <a:rPr lang="de-DE" dirty="0" smtClean="0"/>
              <a:t>Benchmarks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b="1" dirty="0" smtClean="0"/>
              <a:t>Ergebnisse</a:t>
            </a:r>
            <a:r>
              <a:rPr lang="de-DE" b="1" dirty="0" smtClean="0"/>
              <a:t>:</a:t>
            </a:r>
          </a:p>
          <a:p>
            <a:pPr marL="1257300" lvl="2" indent="-342900">
              <a:buFont typeface="+mj-lt"/>
              <a:buAutoNum type="alphaLcParenR"/>
            </a:pPr>
            <a:r>
              <a:rPr lang="de-DE" b="1" dirty="0" smtClean="0"/>
              <a:t>CPU</a:t>
            </a:r>
            <a:r>
              <a:rPr lang="de-DE" b="1" dirty="0" smtClean="0"/>
              <a:t>-Performance (HPL):</a:t>
            </a:r>
            <a:r>
              <a:rPr lang="de-DE" dirty="0" smtClean="0"/>
              <a:t> Lineares </a:t>
            </a:r>
            <a:r>
              <a:rPr lang="de-DE" dirty="0" smtClean="0"/>
              <a:t>Skalierungsverhalten</a:t>
            </a:r>
            <a:endParaRPr lang="de-DE" dirty="0" smtClean="0"/>
          </a:p>
          <a:p>
            <a:pPr marL="1257300" lvl="2" indent="-342900">
              <a:buFont typeface="+mj-lt"/>
              <a:buAutoNum type="alphaLcParenR"/>
            </a:pPr>
            <a:r>
              <a:rPr lang="de-DE" b="1" dirty="0" smtClean="0"/>
              <a:t>Durchsatz </a:t>
            </a:r>
            <a:r>
              <a:rPr lang="de-DE" b="1" dirty="0" smtClean="0"/>
              <a:t>HS-Zugriffe </a:t>
            </a:r>
            <a:r>
              <a:rPr lang="de-DE" b="1" dirty="0" smtClean="0"/>
              <a:t>(STREAM):</a:t>
            </a:r>
            <a:r>
              <a:rPr lang="de-DE" dirty="0" smtClean="0"/>
              <a:t> Lineares </a:t>
            </a:r>
            <a:r>
              <a:rPr lang="de-DE" dirty="0" smtClean="0"/>
              <a:t>Skalierungsverhalten (Ausführungsrate)/konstantes Skalierungsverhalten (Ausführungsrate) für </a:t>
            </a:r>
            <a:r>
              <a:rPr lang="de-DE" dirty="0" err="1" smtClean="0"/>
              <a:t>n</a:t>
            </a:r>
            <a:r>
              <a:rPr lang="de-DE" dirty="0" smtClean="0"/>
              <a:t> ≤ 17 </a:t>
            </a:r>
            <a:r>
              <a:rPr lang="de-DE" dirty="0" err="1" smtClean="0"/>
              <a:t>Raspberry</a:t>
            </a:r>
            <a:r>
              <a:rPr lang="de-DE" dirty="0" smtClean="0"/>
              <a:t> Pis</a:t>
            </a:r>
          </a:p>
          <a:p>
            <a:pPr marL="1257300" lvl="2" indent="-342900">
              <a:buFont typeface="+mj-lt"/>
              <a:buAutoNum type="alphaLcParenR"/>
            </a:pPr>
            <a:r>
              <a:rPr lang="de-DE" b="1" dirty="0"/>
              <a:t>Stromverbrauch:</a:t>
            </a:r>
            <a:r>
              <a:rPr lang="de-DE" dirty="0"/>
              <a:t> Lineares </a:t>
            </a:r>
            <a:r>
              <a:rPr lang="de-DE" dirty="0" smtClean="0"/>
              <a:t>Skalierungsverhalten</a:t>
            </a:r>
            <a:endParaRPr lang="de-DE" dirty="0" smtClean="0"/>
          </a:p>
          <a:p>
            <a:pPr marL="857250" lvl="1" indent="-342900">
              <a:buFont typeface="+mj-lt"/>
              <a:buAutoNum type="arabicPeriod"/>
            </a:pPr>
            <a:r>
              <a:rPr lang="de-DE" b="1" dirty="0" smtClean="0"/>
              <a:t>Optimierungen </a:t>
            </a:r>
          </a:p>
          <a:p>
            <a:pPr marL="857250" lvl="1" indent="-342900">
              <a:buFont typeface="+mj-lt"/>
              <a:buAutoNum type="arabicPeriod"/>
            </a:pPr>
            <a:r>
              <a:rPr lang="de-DE" b="1" dirty="0" smtClean="0"/>
              <a:t>Zukünftige Versuche </a:t>
            </a:r>
          </a:p>
          <a:p>
            <a:pPr lvl="2">
              <a:buFont typeface="Arial"/>
              <a:buChar char="•"/>
            </a:pPr>
            <a:r>
              <a:rPr lang="de-DE" dirty="0" err="1"/>
              <a:t>Whetstone</a:t>
            </a:r>
            <a:r>
              <a:rPr lang="de-DE" dirty="0"/>
              <a:t> für MPICH </a:t>
            </a:r>
          </a:p>
          <a:p>
            <a:pPr lvl="2">
              <a:buFont typeface="Arial"/>
              <a:buChar char="•"/>
            </a:pPr>
            <a:r>
              <a:rPr lang="de-DE" dirty="0" smtClean="0"/>
              <a:t>Weitere HPC</a:t>
            </a:r>
            <a:r>
              <a:rPr lang="de-DE" dirty="0"/>
              <a:t>-Benchmarks </a:t>
            </a:r>
          </a:p>
          <a:p>
            <a:pPr lvl="2">
              <a:buFont typeface="Arial"/>
              <a:buChar char="•"/>
            </a:pPr>
            <a:r>
              <a:rPr lang="de-DE" dirty="0" smtClean="0"/>
              <a:t>CPUs unter</a:t>
            </a:r>
            <a:r>
              <a:rPr lang="de-DE" dirty="0"/>
              <a:t>-</a:t>
            </a:r>
            <a:r>
              <a:rPr lang="de-DE" dirty="0" smtClean="0"/>
              <a:t>/</a:t>
            </a:r>
            <a:r>
              <a:rPr lang="de-DE" dirty="0" err="1" smtClean="0"/>
              <a:t>übertakten</a:t>
            </a:r>
            <a:endParaRPr lang="de-DE" dirty="0"/>
          </a:p>
          <a:p>
            <a:pPr lvl="2">
              <a:buFont typeface="Arial"/>
              <a:buChar char="•"/>
            </a:pPr>
            <a:r>
              <a:rPr lang="de-DE" dirty="0" smtClean="0"/>
              <a:t>GPU-Programmierung</a:t>
            </a:r>
            <a:endParaRPr lang="de-DE" b="1" dirty="0" smtClean="0"/>
          </a:p>
          <a:p>
            <a:pPr marL="857250" lvl="1" indent="-342900"/>
            <a:endParaRPr lang="de-DE" b="1" dirty="0" smtClean="0"/>
          </a:p>
          <a:p>
            <a:pPr marL="857250" lvl="1" indent="-342900"/>
            <a:endParaRPr lang="de-DE" dirty="0" smtClean="0"/>
          </a:p>
          <a:p>
            <a:pPr marL="800100" lvl="1" indent="-342900">
              <a:buFont typeface="+mj-lt"/>
              <a:buAutoNum type="arabicPeriod"/>
            </a:pPr>
            <a:endParaRPr lang="de-DE" dirty="0" smtClean="0"/>
          </a:p>
          <a:p>
            <a:pPr>
              <a:buFont typeface="+mj-lt"/>
              <a:buAutoNum type="arabicPeriod"/>
            </a:pPr>
            <a:endParaRPr lang="de-DE" sz="1600" dirty="0"/>
          </a:p>
          <a:p>
            <a:pPr marL="400050" lvl="1" indent="0">
              <a:buNone/>
            </a:pPr>
            <a:endParaRPr lang="de-DE" b="1" dirty="0" smtClean="0"/>
          </a:p>
          <a:p>
            <a:pPr lvl="1" indent="-342900">
              <a:buFont typeface="+mj-lt"/>
              <a:buAutoNum type="arabicPeriod"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Bild 5" descr="reset_butt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284" y="3356992"/>
            <a:ext cx="1778000" cy="133096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4" y="4941168"/>
            <a:ext cx="3022600" cy="132080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0" y="5805264"/>
            <a:ext cx="37276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Bildnachweise:</a:t>
            </a:r>
            <a:r>
              <a:rPr lang="de-DE" sz="1000" dirty="0" smtClean="0"/>
              <a:t> </a:t>
            </a:r>
          </a:p>
          <a:p>
            <a:r>
              <a:rPr lang="de-DE" sz="1000" dirty="0" smtClean="0"/>
              <a:t>http</a:t>
            </a:r>
            <a:r>
              <a:rPr lang="de-DE" sz="1000" dirty="0"/>
              <a:t>://www.savagehomeautomation.com</a:t>
            </a:r>
            <a:r>
              <a:rPr lang="de-DE" sz="1000" dirty="0" smtClean="0"/>
              <a:t>/</a:t>
            </a:r>
          </a:p>
          <a:p>
            <a:r>
              <a:rPr lang="en-US" sz="1000" dirty="0"/>
              <a:t>http://link.springer.com/article/10.1007%2Fs10586-013-0282-7 </a:t>
            </a:r>
            <a:r>
              <a:rPr lang="ro-RO" sz="1000" dirty="0" smtClean="0"/>
              <a:t> </a:t>
            </a:r>
            <a:endParaRPr lang="ro-RO" sz="1000" dirty="0"/>
          </a:p>
        </p:txBody>
      </p:sp>
    </p:spTree>
    <p:extLst>
      <p:ext uri="{BB962C8B-B14F-4D97-AF65-F5344CB8AC3E}">
        <p14:creationId xmlns:p14="http://schemas.microsoft.com/office/powerpoint/2010/main" val="15801873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Inhaltsplatzhalter 5" descr="DSC01572.JPG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077" r="-66077"/>
          <a:stretch/>
        </p:blipFill>
        <p:spPr>
          <a:xfrm>
            <a:off x="323528" y="1340768"/>
            <a:ext cx="8533643" cy="490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Bild 8" descr="RaspberryPi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" y="1556792"/>
            <a:ext cx="2438400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3887924" y="6201308"/>
            <a:ext cx="1715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Raspberry</a:t>
            </a:r>
            <a:r>
              <a:rPr lang="de-DE" b="1" dirty="0"/>
              <a:t> </a:t>
            </a:r>
            <a:r>
              <a:rPr lang="de-DE" b="1" dirty="0" smtClean="0"/>
              <a:t>Pi-Cluster</a:t>
            </a:r>
            <a:endParaRPr lang="de-DE" b="1" dirty="0"/>
          </a:p>
        </p:txBody>
      </p:sp>
      <p:sp>
        <p:nvSpPr>
          <p:cNvPr id="12" name="Rechteck 11"/>
          <p:cNvSpPr/>
          <p:nvPr/>
        </p:nvSpPr>
        <p:spPr>
          <a:xfrm>
            <a:off x="6840252" y="4797152"/>
            <a:ext cx="20162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Stromverbrauch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6948264" y="1628800"/>
            <a:ext cx="1620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/>
              <a:t>HPC-Benchmarks</a:t>
            </a:r>
            <a:endParaRPr lang="de-DE" b="1" dirty="0" smtClean="0"/>
          </a:p>
        </p:txBody>
      </p:sp>
      <p:sp>
        <p:nvSpPr>
          <p:cNvPr id="14" name="Rechteck 13"/>
          <p:cNvSpPr/>
          <p:nvPr/>
        </p:nvSpPr>
        <p:spPr>
          <a:xfrm>
            <a:off x="6480212" y="1304764"/>
            <a:ext cx="255628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/>
              <a:t>Skalierungsverhalten</a:t>
            </a:r>
            <a:endParaRPr lang="de-DE" b="1" dirty="0"/>
          </a:p>
        </p:txBody>
      </p:sp>
      <p:sp>
        <p:nvSpPr>
          <p:cNvPr id="17" name="Rechteck 16"/>
          <p:cNvSpPr/>
          <p:nvPr/>
        </p:nvSpPr>
        <p:spPr>
          <a:xfrm>
            <a:off x="6480212" y="2204864"/>
            <a:ext cx="25562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CPU-Performance: </a:t>
            </a:r>
          </a:p>
          <a:p>
            <a:pPr algn="ctr"/>
            <a:r>
              <a:rPr lang="de-DE" dirty="0" smtClean="0"/>
              <a:t>HPL </a:t>
            </a:r>
            <a:endParaRPr lang="de-DE" dirty="0"/>
          </a:p>
        </p:txBody>
      </p:sp>
      <p:sp>
        <p:nvSpPr>
          <p:cNvPr id="18" name="Rechteck 17"/>
          <p:cNvSpPr/>
          <p:nvPr/>
        </p:nvSpPr>
        <p:spPr>
          <a:xfrm>
            <a:off x="215516" y="1268760"/>
            <a:ext cx="23042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err="1" smtClean="0"/>
              <a:t>Raspberry</a:t>
            </a:r>
            <a:r>
              <a:rPr lang="de-DE" b="1" dirty="0" smtClean="0"/>
              <a:t> Pi</a:t>
            </a:r>
            <a:endParaRPr lang="de-DE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0" y="5481228"/>
            <a:ext cx="249405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Bildnachweise:</a:t>
            </a:r>
            <a:r>
              <a:rPr lang="de-DE" sz="1000" dirty="0" smtClean="0"/>
              <a:t> </a:t>
            </a:r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en.wikipedia.org</a:t>
            </a:r>
            <a:r>
              <a:rPr lang="de-DE" sz="1000" dirty="0" smtClean="0"/>
              <a:t>/</a:t>
            </a:r>
            <a:r>
              <a:rPr lang="de-DE" sz="1000" dirty="0" err="1" smtClean="0"/>
              <a:t>wiki</a:t>
            </a:r>
            <a:r>
              <a:rPr lang="de-DE" sz="1000" dirty="0" smtClean="0"/>
              <a:t>/</a:t>
            </a:r>
            <a:r>
              <a:rPr lang="de-DE" sz="1000" dirty="0" err="1" smtClean="0"/>
              <a:t>Raspberry_Pi</a:t>
            </a:r>
            <a:endParaRPr lang="de-DE" sz="1000" dirty="0" smtClean="0"/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www.energenie.com</a:t>
            </a:r>
            <a:endParaRPr lang="de-DE" sz="1000" dirty="0" smtClean="0"/>
          </a:p>
          <a:p>
            <a:r>
              <a:rPr lang="de-DE" sz="1000" dirty="0" smtClean="0"/>
              <a:t>http</a:t>
            </a:r>
            <a:r>
              <a:rPr lang="de-DE" sz="1000" dirty="0"/>
              <a:t>://www.netlib.org/benchmark/hpl</a:t>
            </a:r>
            <a:r>
              <a:rPr lang="de-DE" sz="1000" dirty="0" smtClean="0"/>
              <a:t>/</a:t>
            </a:r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www.campuslabs.com</a:t>
            </a:r>
            <a:endParaRPr lang="de-DE" sz="1000" dirty="0" smtClean="0"/>
          </a:p>
        </p:txBody>
      </p:sp>
      <p:pic>
        <p:nvPicPr>
          <p:cNvPr id="21" name="Bild 20" descr="netlib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252" y="2744924"/>
            <a:ext cx="1733550" cy="304800"/>
          </a:xfrm>
          <a:prstGeom prst="rect">
            <a:avLst/>
          </a:prstGeom>
        </p:spPr>
      </p:pic>
      <p:pic>
        <p:nvPicPr>
          <p:cNvPr id="22" name="Bild 21" descr="udel.jpe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324" y="4041068"/>
            <a:ext cx="568960" cy="571500"/>
          </a:xfrm>
          <a:prstGeom prst="rect">
            <a:avLst/>
          </a:prstGeom>
        </p:spPr>
      </p:pic>
      <p:sp>
        <p:nvSpPr>
          <p:cNvPr id="23" name="Rechteck 22"/>
          <p:cNvSpPr/>
          <p:nvPr/>
        </p:nvSpPr>
        <p:spPr>
          <a:xfrm>
            <a:off x="6660232" y="3320988"/>
            <a:ext cx="2196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Durchsatz Hauptspeicherzugriffe: STREAM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>
            <a:off x="215516" y="3609020"/>
            <a:ext cx="23042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 smtClean="0"/>
              <a:t>SoC</a:t>
            </a:r>
            <a:r>
              <a:rPr lang="en-US" dirty="0" smtClean="0"/>
              <a:t>: CPU, GPU, RAM</a:t>
            </a:r>
            <a:endParaRPr lang="de-DE" dirty="0"/>
          </a:p>
        </p:txBody>
      </p:sp>
      <p:pic>
        <p:nvPicPr>
          <p:cNvPr id="25" name="Bild 24" descr="BCM2835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6" y="3897052"/>
            <a:ext cx="1724025" cy="98679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6296" y="5049180"/>
            <a:ext cx="1380302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767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pic>
        <p:nvPicPr>
          <p:cNvPr id="7" name="Inhaltsplatzhalter 6" descr="RaspiModelB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959" r="-27959"/>
          <a:stretch>
            <a:fillRect/>
          </a:stretch>
        </p:blipFill>
        <p:spPr>
          <a:xfrm>
            <a:off x="0" y="1196752"/>
            <a:ext cx="8352420" cy="4900641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8119770" y="7569460"/>
            <a:ext cx="26084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Bildnachweis:</a:t>
            </a:r>
            <a:r>
              <a:rPr lang="de-DE" sz="1000" dirty="0" smtClean="0"/>
              <a:t> </a:t>
            </a:r>
            <a:r>
              <a:rPr lang="de-DE" sz="1000" dirty="0"/>
              <a:t>http://</a:t>
            </a:r>
            <a:r>
              <a:rPr lang="de-DE" sz="1000" dirty="0" err="1"/>
              <a:t>www.raspberrypi.org</a:t>
            </a:r>
            <a:r>
              <a:rPr lang="de-DE" sz="1000" dirty="0" smtClean="0"/>
              <a:t>/</a:t>
            </a:r>
            <a:endParaRPr lang="de-DE" sz="1000" dirty="0"/>
          </a:p>
        </p:txBody>
      </p:sp>
      <p:sp>
        <p:nvSpPr>
          <p:cNvPr id="12" name="Textfeld 11"/>
          <p:cNvSpPr txBox="1"/>
          <p:nvPr/>
        </p:nvSpPr>
        <p:spPr>
          <a:xfrm>
            <a:off x="3887924" y="6093296"/>
            <a:ext cx="16388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Raspberry</a:t>
            </a:r>
            <a:r>
              <a:rPr lang="de-DE" dirty="0" smtClean="0"/>
              <a:t> Pi: Aufbau 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6093296"/>
            <a:ext cx="26853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Bildnachweis:</a:t>
            </a:r>
            <a:r>
              <a:rPr lang="de-DE" sz="1000" dirty="0" smtClean="0"/>
              <a:t> </a:t>
            </a:r>
            <a:r>
              <a:rPr lang="de-DE" sz="1000" dirty="0" smtClean="0"/>
              <a:t>http</a:t>
            </a:r>
            <a:r>
              <a:rPr lang="de-DE" sz="1000" dirty="0"/>
              <a:t>://</a:t>
            </a:r>
            <a:r>
              <a:rPr lang="de-DE" sz="1000" dirty="0" err="1"/>
              <a:t>www.raspberrypi.org</a:t>
            </a:r>
            <a:r>
              <a:rPr lang="de-DE" sz="1000" dirty="0" smtClean="0"/>
              <a:t>/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38267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pic>
        <p:nvPicPr>
          <p:cNvPr id="7" name="Inhaltsplatzhalter 6" descr="bramble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45" r="-13845"/>
          <a:stretch>
            <a:fillRect/>
          </a:stretch>
        </p:blipFill>
        <p:spPr>
          <a:xfrm>
            <a:off x="251520" y="1304764"/>
            <a:ext cx="8666163" cy="42418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sp>
        <p:nvSpPr>
          <p:cNvPr id="3" name="Textfeld 2"/>
          <p:cNvSpPr txBox="1"/>
          <p:nvPr/>
        </p:nvSpPr>
        <p:spPr>
          <a:xfrm>
            <a:off x="3887924" y="6093296"/>
            <a:ext cx="1322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Bramble</a:t>
            </a:r>
            <a:r>
              <a:rPr lang="de-DE" dirty="0" smtClean="0"/>
              <a:t>: Aufbau 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6264188" y="3248980"/>
            <a:ext cx="2628292" cy="2982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</a:t>
            </a:r>
            <a:r>
              <a:rPr lang="de-DE" sz="1400" dirty="0" err="1" smtClean="0"/>
              <a:t>Raspberry</a:t>
            </a:r>
            <a:r>
              <a:rPr lang="de-DE" sz="1400" dirty="0" smtClean="0"/>
              <a:t> Pis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Ethernet-Kabel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Switch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Mainboard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Festplatten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Netzteil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Verteiler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</a:t>
            </a:r>
            <a:r>
              <a:rPr lang="de-DE" sz="1400" dirty="0" err="1" smtClean="0"/>
              <a:t>Micro</a:t>
            </a:r>
            <a:r>
              <a:rPr lang="de-DE" sz="1400" dirty="0" smtClean="0"/>
              <a:t>-USB-Kabel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Kühlgebläse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0481064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II. Versuchsaufbau</a:t>
            </a:r>
            <a:endParaRPr lang="de-DE" sz="1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514350">
              <a:buFont typeface="+mj-lt"/>
              <a:buAutoNum type="arabicPeriod"/>
            </a:pPr>
            <a:r>
              <a:rPr lang="de-DE" b="1" dirty="0" smtClean="0"/>
              <a:t>Was wird gemessen?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CPU-Performance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Durchsatz HS-Zugriffe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Stromverbrauch</a:t>
            </a:r>
            <a:endParaRPr lang="de-DE" dirty="0" smtClean="0"/>
          </a:p>
          <a:p>
            <a:pPr marL="914400" lvl="1" indent="-514350">
              <a:buFont typeface="+mj-lt"/>
              <a:buAutoNum type="arabicPeriod" startAt="2"/>
            </a:pPr>
            <a:r>
              <a:rPr lang="de-DE" b="1" dirty="0" smtClean="0"/>
              <a:t>Womit wird gemessen? </a:t>
            </a:r>
            <a:endParaRPr lang="de-DE" b="1" dirty="0"/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HPL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STREAM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Strommessgerät</a:t>
            </a:r>
            <a:endParaRPr lang="de-DE" dirty="0" smtClean="0"/>
          </a:p>
          <a:p>
            <a:pPr marL="914400" lvl="1" indent="-514350">
              <a:buFont typeface="+mj-lt"/>
              <a:buAutoNum type="arabicPeriod" startAt="2"/>
            </a:pPr>
            <a:r>
              <a:rPr lang="de-DE" b="1" dirty="0" smtClean="0"/>
              <a:t>Wie wird das umgesetzt?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Parallele </a:t>
            </a:r>
            <a:r>
              <a:rPr lang="de-DE" dirty="0"/>
              <a:t>Ausführung der </a:t>
            </a:r>
            <a:r>
              <a:rPr lang="de-DE" dirty="0" smtClean="0"/>
              <a:t>Benchmarks </a:t>
            </a:r>
            <a:r>
              <a:rPr lang="de-DE" dirty="0"/>
              <a:t>auf </a:t>
            </a:r>
            <a:r>
              <a:rPr lang="de-DE" dirty="0" err="1"/>
              <a:t>n</a:t>
            </a:r>
            <a:r>
              <a:rPr lang="de-DE" dirty="0"/>
              <a:t> – 4 </a:t>
            </a:r>
            <a:r>
              <a:rPr lang="de-DE" dirty="0" err="1" smtClean="0"/>
              <a:t>Raspberry</a:t>
            </a:r>
            <a:r>
              <a:rPr lang="de-DE" dirty="0" smtClean="0"/>
              <a:t> Pis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Zwei </a:t>
            </a:r>
            <a:r>
              <a:rPr lang="de-DE" dirty="0"/>
              <a:t>Messreihen pro </a:t>
            </a:r>
            <a:r>
              <a:rPr lang="de-DE" dirty="0" smtClean="0"/>
              <a:t>Benchmark</a:t>
            </a:r>
            <a:endParaRPr lang="de-DE" dirty="0"/>
          </a:p>
          <a:p>
            <a:pPr lvl="2" indent="-342900">
              <a:buFont typeface="+mj-lt"/>
              <a:buAutoNum type="alphaLcParenR"/>
            </a:pPr>
            <a:r>
              <a:rPr lang="de-DE" dirty="0"/>
              <a:t>Auswertung Strommessgerät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/>
              <a:t>Automatisierte </a:t>
            </a:r>
            <a:r>
              <a:rPr lang="de-DE" dirty="0" smtClean="0"/>
              <a:t>Durchführung</a:t>
            </a:r>
            <a:endParaRPr lang="de-DE" dirty="0"/>
          </a:p>
          <a:p>
            <a:pPr lvl="2" indent="-342900">
              <a:buFont typeface="+mj-lt"/>
              <a:buAutoNum type="alphaLcParenR"/>
            </a:pPr>
            <a:r>
              <a:rPr lang="de-DE" dirty="0"/>
              <a:t>Protokollierung </a:t>
            </a:r>
            <a:r>
              <a:rPr lang="de-DE" dirty="0" smtClean="0"/>
              <a:t>&amp; </a:t>
            </a:r>
            <a:r>
              <a:rPr lang="de-DE" dirty="0"/>
              <a:t>grafische </a:t>
            </a:r>
            <a:r>
              <a:rPr lang="de-DE" dirty="0" smtClean="0"/>
              <a:t>Aufbereitung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Fehlerbehebung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</a:t>
            </a:r>
            <a:r>
              <a:rPr lang="de-DE" sz="1200" dirty="0" smtClean="0"/>
              <a:t>Benchmarks</a:t>
            </a:r>
            <a:endParaRPr lang="de-DE" sz="1200" dirty="0"/>
          </a:p>
        </p:txBody>
      </p:sp>
      <p:pic>
        <p:nvPicPr>
          <p:cNvPr id="6" name="Bild 5" descr="netli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2852936"/>
            <a:ext cx="1733550" cy="304800"/>
          </a:xfrm>
          <a:prstGeom prst="rect">
            <a:avLst/>
          </a:prstGeom>
        </p:spPr>
      </p:pic>
      <p:pic>
        <p:nvPicPr>
          <p:cNvPr id="7" name="Bild 6" descr="udel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3825044"/>
            <a:ext cx="568960" cy="5715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0312" y="4905164"/>
            <a:ext cx="1380302" cy="1260000"/>
          </a:xfrm>
          <a:prstGeom prst="rect">
            <a:avLst/>
          </a:prstGeom>
        </p:spPr>
      </p:pic>
      <p:pic>
        <p:nvPicPr>
          <p:cNvPr id="9" name="Bild 8" descr="BCM283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1340768"/>
            <a:ext cx="1724025" cy="98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047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endParaRPr lang="de-DE" sz="1800" dirty="0"/>
          </a:p>
        </p:txBody>
      </p:sp>
      <p:pic>
        <p:nvPicPr>
          <p:cNvPr id="6" name="Inhaltsplatzhalter 5" descr="strom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9832233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r>
              <a:rPr lang="de-DE" sz="1800" dirty="0" smtClean="0"/>
              <a:t>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strom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276981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r>
              <a:rPr lang="de-DE" sz="1800" dirty="0" smtClean="0"/>
              <a:t>	</a:t>
            </a:r>
            <a:endParaRPr lang="de-DE" sz="1800" dirty="0"/>
          </a:p>
        </p:txBody>
      </p:sp>
      <p:pic>
        <p:nvPicPr>
          <p:cNvPr id="6" name="Inhaltsplatzhalter 5" descr="hpl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52470783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r>
              <a:rPr lang="de-DE" sz="1800" dirty="0" smtClean="0"/>
              <a:t>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hpl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259045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aesentation_lmu_aktuell">
  <a:themeElements>
    <a:clrScheme name="Praesentation_lmu_aktuel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aesentation_lmu_aktuell">
      <a:majorFont>
        <a:latin typeface="LMU CompatilFact"/>
        <a:ea typeface=""/>
        <a:cs typeface=""/>
      </a:majorFont>
      <a:minorFont>
        <a:latin typeface="LMU CompatilFac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MU CompatilFact" pitchFamily="2" charset="0"/>
          </a:defRPr>
        </a:defPPr>
      </a:lstStyle>
    </a:spDef>
    <a:lnDef>
      <a:spPr bwMode="auto">
        <a:noFill/>
        <a:ln w="190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Praesentation_lmu_aktu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3">
        <a:dk1>
          <a:srgbClr val="000000"/>
        </a:dk1>
        <a:lt1>
          <a:srgbClr val="FFFFFF"/>
        </a:lt1>
        <a:dk2>
          <a:srgbClr val="4C4C4C"/>
        </a:dk2>
        <a:lt2>
          <a:srgbClr val="808080"/>
        </a:lt2>
        <a:accent1>
          <a:srgbClr val="FFCC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00"/>
        </a:accent6>
        <a:hlink>
          <a:srgbClr val="0099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1979</Words>
  <Application>Microsoft Macintosh PowerPoint</Application>
  <PresentationFormat>Bildschirmpräsentation (4:3)</PresentationFormat>
  <Paragraphs>309</Paragraphs>
  <Slides>12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Praesentation_lmu_aktuell</vt:lpstr>
      <vt:lpstr>Untersuchung des Skalierungsverhaltens  eines Raspberry Pi-Clusters  unter Verwendung von HPC-Benchmarks</vt:lpstr>
      <vt:lpstr>I. Grundlagen</vt:lpstr>
      <vt:lpstr>I. Grundlagen</vt:lpstr>
      <vt:lpstr>I. Grundlagen</vt:lpstr>
      <vt:lpstr>II. Versuchsaufbau</vt:lpstr>
      <vt:lpstr>III. Ergebnisse</vt:lpstr>
      <vt:lpstr>III. Ergebnisse </vt:lpstr>
      <vt:lpstr>III. Ergebnisse </vt:lpstr>
      <vt:lpstr>III. Ergebnisse </vt:lpstr>
      <vt:lpstr>III. Ergebnisse </vt:lpstr>
      <vt:lpstr>III. Ergebnisse </vt:lpstr>
      <vt:lpstr>IV. Zusammenfassung und Ausblick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IT-Management TUM: Netz- und Systemmanagement  Vorlesung im Sommersemester 2012</dc:title>
  <dc:creator>schaaf</dc:creator>
  <cp:lastModifiedBy>judith</cp:lastModifiedBy>
  <cp:revision>3725</cp:revision>
  <cp:lastPrinted>2002-10-09T14:32:30Z</cp:lastPrinted>
  <dcterms:created xsi:type="dcterms:W3CDTF">2003-07-21T12:00:07Z</dcterms:created>
  <dcterms:modified xsi:type="dcterms:W3CDTF">2014-07-06T17:35:01Z</dcterms:modified>
</cp:coreProperties>
</file>